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7" r:id="rId5"/>
    <p:sldId id="312" r:id="rId6"/>
    <p:sldId id="313" r:id="rId7"/>
    <p:sldId id="288" r:id="rId8"/>
    <p:sldId id="282" r:id="rId9"/>
    <p:sldId id="270" r:id="rId10"/>
    <p:sldId id="269" r:id="rId11"/>
    <p:sldId id="314" r:id="rId12"/>
    <p:sldId id="274" r:id="rId13"/>
    <p:sldId id="273" r:id="rId14"/>
    <p:sldId id="292" r:id="rId15"/>
    <p:sldId id="294" r:id="rId16"/>
    <p:sldId id="289" r:id="rId17"/>
    <p:sldId id="297" r:id="rId18"/>
    <p:sldId id="307" r:id="rId19"/>
    <p:sldId id="309" r:id="rId20"/>
    <p:sldId id="310" r:id="rId21"/>
    <p:sldId id="311" r:id="rId22"/>
    <p:sldId id="315"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9F77AC-B441-454C-8E3B-AE1EA47D3FCD}" v="53" dt="2021-04-20T21:31:58.2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3" autoAdjust="0"/>
    <p:restoredTop sz="94660"/>
  </p:normalViewPr>
  <p:slideViewPr>
    <p:cSldViewPr snapToGrid="0">
      <p:cViewPr varScale="1">
        <p:scale>
          <a:sx n="107" d="100"/>
          <a:sy n="107" d="100"/>
        </p:scale>
        <p:origin x="71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4/21/21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4/21/21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4/21/21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4/21/21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4/21/21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4/21/21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4/21/21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4/21/21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4/21/21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4/21/21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4/21/21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4/21/21</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video" Target="https://player.vimeo.com/video/455960394?app_id=122963"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5.xml"/><Relationship Id="rId5" Type="http://schemas.openxmlformats.org/officeDocument/2006/relationships/image" Target="../media/image13.sv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8D726A5-7900-41B4-8D49-49B4A2010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Dna Wallpaper High Res Stock Images | Shutterstock">
            <a:extLst>
              <a:ext uri="{FF2B5EF4-FFF2-40B4-BE49-F238E27FC236}">
                <a16:creationId xmlns:a16="http://schemas.microsoft.com/office/drawing/2014/main" id="{194C92DE-509F-4E8F-915F-2CB4DF022E25}"/>
              </a:ext>
            </a:extLst>
          </p:cNvPr>
          <p:cNvPicPr>
            <a:picLocks noChangeAspect="1" noChangeArrowheads="1"/>
          </p:cNvPicPr>
          <p:nvPr/>
        </p:nvPicPr>
        <p:blipFill rotWithShape="1">
          <a:blip r:embed="rId2">
            <a:alphaModFix amt="45000"/>
            <a:extLst>
              <a:ext uri="{28A0092B-C50C-407E-A947-70E740481C1C}">
                <a14:useLocalDpi xmlns:a14="http://schemas.microsoft.com/office/drawing/2010/main" val="0"/>
              </a:ext>
            </a:extLst>
          </a:blip>
          <a:srcRect r="22243" b="1"/>
          <a:stretch/>
        </p:blipFill>
        <p:spPr bwMode="auto">
          <a:xfrm>
            <a:off x="20" y="-1"/>
            <a:ext cx="1218893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01604" y="643467"/>
            <a:ext cx="7706537" cy="5571066"/>
          </a:xfrm>
        </p:spPr>
        <p:txBody>
          <a:bodyPr>
            <a:normAutofit/>
          </a:bodyPr>
          <a:lstStyle/>
          <a:p>
            <a:r>
              <a:rPr lang="en-US" sz="6600" dirty="0">
                <a:solidFill>
                  <a:schemeClr val="tx1"/>
                </a:solidFill>
                <a:latin typeface="Georgia" panose="02040502050405020303" pitchFamily="18" charset="0"/>
              </a:rPr>
              <a:t>END ROGE DNA</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8451608" y="643467"/>
            <a:ext cx="3096926" cy="5571066"/>
          </a:xfrm>
        </p:spPr>
        <p:txBody>
          <a:bodyPr>
            <a:normAutofit/>
          </a:bodyPr>
          <a:lstStyle/>
          <a:p>
            <a:pPr>
              <a:spcAft>
                <a:spcPts val="600"/>
              </a:spcAft>
            </a:pPr>
            <a:r>
              <a:rPr lang="en-US" sz="2000" dirty="0">
                <a:solidFill>
                  <a:schemeClr val="tx1"/>
                </a:solidFill>
                <a:latin typeface="Georgia" panose="02040502050405020303" pitchFamily="18" charset="0"/>
              </a:rPr>
              <a:t>Why Shadow DNA Identification Indexing Targets Black and Latinx Communities, Hurts Victims, and Does Not Reduce Crime</a:t>
            </a:r>
          </a:p>
          <a:p>
            <a:pPr>
              <a:spcAft>
                <a:spcPts val="600"/>
              </a:spcAft>
            </a:pPr>
            <a:endParaRPr lang="en-US" sz="2000" dirty="0">
              <a:solidFill>
                <a:schemeClr val="tx1"/>
              </a:solidFill>
              <a:latin typeface="Georgia" panose="02040502050405020303" pitchFamily="18" charset="0"/>
            </a:endParaRPr>
          </a:p>
          <a:p>
            <a:pPr>
              <a:spcAft>
                <a:spcPts val="600"/>
              </a:spcAft>
            </a:pPr>
            <a:endParaRPr lang="en-US" sz="2000" i="1" dirty="0">
              <a:solidFill>
                <a:schemeClr val="tx1"/>
              </a:solidFill>
              <a:latin typeface="Georgia" panose="02040502050405020303" pitchFamily="18" charset="0"/>
            </a:endParaRPr>
          </a:p>
        </p:txBody>
      </p:sp>
      <p:cxnSp>
        <p:nvCxnSpPr>
          <p:cNvPr id="73" name="Straight Connector 72">
            <a:extLst>
              <a:ext uri="{FF2B5EF4-FFF2-40B4-BE49-F238E27FC236}">
                <a16:creationId xmlns:a16="http://schemas.microsoft.com/office/drawing/2014/main" id="{46E49661-E258-450C-8150-A91A6B30D1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828800"/>
            <a:ext cx="0" cy="3200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343D1FC-15ED-4B46-AC3A-F32F29E6A9DE}"/>
              </a:ext>
            </a:extLst>
          </p:cNvPr>
          <p:cNvSpPr txBox="1"/>
          <p:nvPr/>
        </p:nvSpPr>
        <p:spPr>
          <a:xfrm>
            <a:off x="-122540" y="5829303"/>
            <a:ext cx="12212936" cy="1028696"/>
          </a:xfrm>
          <a:prstGeom prst="rect">
            <a:avLst/>
          </a:prstGeom>
          <a:solidFill>
            <a:srgbClr val="000000">
              <a:alpha val="50000"/>
            </a:srgbClr>
          </a:solidFill>
          <a:ln>
            <a:noFill/>
          </a:ln>
        </p:spPr>
        <p:txBody>
          <a:bodyPr wrap="square" rtlCol="0">
            <a:noAutofit/>
          </a:bodyPr>
          <a:lstStyle/>
          <a:p>
            <a:pPr algn="ctr">
              <a:spcAft>
                <a:spcPts val="600"/>
              </a:spcAft>
            </a:pPr>
            <a:r>
              <a:rPr lang="en-US" sz="1200" dirty="0">
                <a:solidFill>
                  <a:schemeClr val="tx1">
                    <a:lumMod val="95000"/>
                  </a:schemeClr>
                </a:solidFill>
                <a:latin typeface="Georgia" panose="02040502050405020303" pitchFamily="18" charset="0"/>
              </a:rPr>
              <a:t>THE LEGAL AID SOCETY</a:t>
            </a:r>
          </a:p>
          <a:p>
            <a:pPr algn="ctr">
              <a:spcAft>
                <a:spcPts val="600"/>
              </a:spcAft>
            </a:pPr>
            <a:r>
              <a:rPr lang="en-US" sz="1200" dirty="0">
                <a:solidFill>
                  <a:schemeClr val="tx1">
                    <a:lumMod val="95000"/>
                  </a:schemeClr>
                </a:solidFill>
                <a:latin typeface="Georgia" panose="02040502050405020303" pitchFamily="18" charset="0"/>
              </a:rPr>
              <a:t>APRIL 20, 2021</a:t>
            </a:r>
          </a:p>
          <a:p>
            <a:pPr algn="ctr">
              <a:spcAft>
                <a:spcPts val="600"/>
              </a:spcAft>
            </a:pPr>
            <a:r>
              <a:rPr lang="en-US" sz="1200" cap="small" dirty="0">
                <a:latin typeface="Georgia" panose="02040502050405020303" pitchFamily="18" charset="0"/>
              </a:rPr>
              <a:t>Black, Puerto Rican, Hispanic &amp; Asian</a:t>
            </a:r>
            <a:br>
              <a:rPr lang="en-US" sz="1200" cap="small" dirty="0">
                <a:latin typeface="Georgia" panose="02040502050405020303" pitchFamily="18" charset="0"/>
              </a:rPr>
            </a:br>
            <a:r>
              <a:rPr lang="en-US" sz="1200" cap="small" dirty="0">
                <a:latin typeface="Georgia" panose="02040502050405020303" pitchFamily="18" charset="0"/>
              </a:rPr>
              <a:t>Legislative Caucus Presentation</a:t>
            </a:r>
          </a:p>
          <a:p>
            <a:pPr algn="ctr">
              <a:spcAft>
                <a:spcPts val="600"/>
              </a:spcAft>
            </a:pPr>
            <a:endParaRPr lang="en-US" sz="1200" b="1" dirty="0">
              <a:solidFill>
                <a:schemeClr val="tx1">
                  <a:lumMod val="95000"/>
                </a:schemeClr>
              </a:solidFill>
              <a:latin typeface="Georgia" panose="02040502050405020303" pitchFamily="18" charset="0"/>
            </a:endParaRPr>
          </a:p>
        </p:txBody>
      </p:sp>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0296D-3AA1-4117-ACBB-9086853057BE}"/>
              </a:ext>
            </a:extLst>
          </p:cNvPr>
          <p:cNvSpPr>
            <a:spLocks noGrp="1"/>
          </p:cNvSpPr>
          <p:nvPr>
            <p:ph type="title"/>
          </p:nvPr>
        </p:nvSpPr>
        <p:spPr>
          <a:xfrm>
            <a:off x="210482" y="-330516"/>
            <a:ext cx="11249998" cy="1737360"/>
          </a:xfrm>
        </p:spPr>
        <p:txBody>
          <a:bodyPr vert="horz" lIns="91440" tIns="45720" rIns="91440" bIns="45720" rtlCol="0" anchor="b">
            <a:normAutofit/>
          </a:bodyPr>
          <a:lstStyle/>
          <a:p>
            <a:pPr>
              <a:lnSpc>
                <a:spcPct val="90000"/>
              </a:lnSpc>
            </a:pPr>
            <a:r>
              <a:rPr lang="en-US" sz="3600" b="0" i="1" kern="1200" cap="none" spc="0" baseline="0" dirty="0">
                <a:effectLst/>
                <a:latin typeface="Georgia" panose="02040502050405020303" pitchFamily="18" charset="0"/>
                <a:ea typeface="+mn-ea"/>
                <a:cs typeface="+mn-cs"/>
              </a:rPr>
              <a:t>More People and More Evidence Puts NYC Last In The Nation</a:t>
            </a:r>
          </a:p>
        </p:txBody>
      </p:sp>
      <p:pic>
        <p:nvPicPr>
          <p:cNvPr id="5" name="Content Placeholder 4">
            <a:extLst>
              <a:ext uri="{FF2B5EF4-FFF2-40B4-BE49-F238E27FC236}">
                <a16:creationId xmlns:a16="http://schemas.microsoft.com/office/drawing/2014/main" id="{04954A5D-0D48-4AB8-A28B-9F77C8D3CF6A}"/>
              </a:ext>
            </a:extLst>
          </p:cNvPr>
          <p:cNvPicPr>
            <a:picLocks noGrp="1" noChangeAspect="1"/>
          </p:cNvPicPr>
          <p:nvPr>
            <p:ph idx="1"/>
          </p:nvPr>
        </p:nvPicPr>
        <p:blipFill rotWithShape="1">
          <a:blip r:embed="rId2"/>
          <a:stretch/>
        </p:blipFill>
        <p:spPr>
          <a:xfrm>
            <a:off x="210482" y="1337822"/>
            <a:ext cx="8868802" cy="4699140"/>
          </a:xfrm>
          <a:prstGeom prst="rect">
            <a:avLst/>
          </a:prstGeom>
          <a:noFill/>
        </p:spPr>
      </p:pic>
      <p:sp>
        <p:nvSpPr>
          <p:cNvPr id="4" name="TextBox 3">
            <a:extLst>
              <a:ext uri="{FF2B5EF4-FFF2-40B4-BE49-F238E27FC236}">
                <a16:creationId xmlns:a16="http://schemas.microsoft.com/office/drawing/2014/main" id="{D6E1ABD8-48FE-4007-859A-D363F5068257}"/>
              </a:ext>
            </a:extLst>
          </p:cNvPr>
          <p:cNvSpPr txBox="1"/>
          <p:nvPr/>
        </p:nvSpPr>
        <p:spPr>
          <a:xfrm>
            <a:off x="9142895" y="1883992"/>
            <a:ext cx="3161963" cy="3606800"/>
          </a:xfrm>
          <a:prstGeom prst="rect">
            <a:avLst/>
          </a:prstGeom>
        </p:spPr>
        <p:txBody>
          <a:bodyPr vert="horz" lIns="91440" tIns="45720" rIns="91440" bIns="45720" rtlCol="0">
            <a:normAutofit/>
          </a:bodyPr>
          <a:lstStyle/>
          <a:p>
            <a:pPr>
              <a:spcBef>
                <a:spcPts val="800"/>
              </a:spcBef>
              <a:buClr>
                <a:schemeClr val="tx1">
                  <a:lumMod val="85000"/>
                  <a:lumOff val="15000"/>
                </a:schemeClr>
              </a:buClr>
            </a:pPr>
            <a:r>
              <a:rPr lang="en-US" sz="1700" kern="1200" dirty="0">
                <a:latin typeface="Georgia" panose="02040502050405020303" pitchFamily="18" charset="0"/>
              </a:rPr>
              <a:t>“By maintaining an unregulated DNA index that includes juveniles and people who have not been charged with or convicted of crimes, New York City holds the unfortunate distinction of having the least restricted and most expansive DNA identification index in the Country.”  </a:t>
            </a:r>
            <a:r>
              <a:rPr lang="en-US" sz="1700" i="1" kern="1200" dirty="0">
                <a:latin typeface="Georgia" panose="02040502050405020303" pitchFamily="18" charset="0"/>
              </a:rPr>
              <a:t>New York City Bar Association</a:t>
            </a:r>
            <a:endParaRPr lang="en-US" sz="1700" kern="1200" dirty="0">
              <a:latin typeface="Georgia" panose="02040502050405020303" pitchFamily="18" charset="0"/>
            </a:endParaRPr>
          </a:p>
        </p:txBody>
      </p:sp>
      <p:sp>
        <p:nvSpPr>
          <p:cNvPr id="6" name="TextBox 5">
            <a:extLst>
              <a:ext uri="{FF2B5EF4-FFF2-40B4-BE49-F238E27FC236}">
                <a16:creationId xmlns:a16="http://schemas.microsoft.com/office/drawing/2014/main" id="{F492163B-234B-4103-B688-8E2261CAD84C}"/>
              </a:ext>
            </a:extLst>
          </p:cNvPr>
          <p:cNvSpPr txBox="1"/>
          <p:nvPr/>
        </p:nvSpPr>
        <p:spPr>
          <a:xfrm>
            <a:off x="287130" y="6233380"/>
            <a:ext cx="8792154" cy="430887"/>
          </a:xfrm>
          <a:prstGeom prst="rect">
            <a:avLst/>
          </a:prstGeom>
          <a:noFill/>
        </p:spPr>
        <p:txBody>
          <a:bodyPr wrap="square" rtlCol="0">
            <a:spAutoFit/>
          </a:bodyPr>
          <a:lstStyle/>
          <a:p>
            <a:r>
              <a:rPr lang="en-US" sz="1100" i="1">
                <a:latin typeface="Georgia" panose="02040502050405020303" pitchFamily="18" charset="0"/>
              </a:rPr>
              <a:t>Source: https://www.nycbar.org/member-and-career-services/committees/reports-listing/reports/detail/curbing-unregulated-local-dna-indexing</a:t>
            </a:r>
            <a:endParaRPr lang="en-US" sz="1100" i="1" dirty="0">
              <a:latin typeface="Georgia" panose="02040502050405020303" pitchFamily="18" charset="0"/>
            </a:endParaRPr>
          </a:p>
        </p:txBody>
      </p:sp>
    </p:spTree>
    <p:extLst>
      <p:ext uri="{BB962C8B-B14F-4D97-AF65-F5344CB8AC3E}">
        <p14:creationId xmlns:p14="http://schemas.microsoft.com/office/powerpoint/2010/main" val="304472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1" name="Straight Connector 70">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73" name="Rectangle 72">
            <a:extLst>
              <a:ext uri="{FF2B5EF4-FFF2-40B4-BE49-F238E27FC236}">
                <a16:creationId xmlns:a16="http://schemas.microsoft.com/office/drawing/2014/main" id="{B32DC26D-8B9B-4CC1-B3CC-D3EA0FB16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DNA Evidence Backlog Has Soared by 85 Percent | National News | US News">
            <a:extLst>
              <a:ext uri="{FF2B5EF4-FFF2-40B4-BE49-F238E27FC236}">
                <a16:creationId xmlns:a16="http://schemas.microsoft.com/office/drawing/2014/main" id="{07918CD2-9F86-4B97-8D32-30B838191720}"/>
              </a:ext>
            </a:extLst>
          </p:cNvPr>
          <p:cNvPicPr>
            <a:picLocks noGrp="1" noChangeAspect="1" noChangeArrowheads="1"/>
          </p:cNvPicPr>
          <p:nvPr>
            <p:ph sz="half" idx="1"/>
          </p:nvPr>
        </p:nvPicPr>
        <p:blipFill rotWithShape="1">
          <a:blip r:embed="rId2">
            <a:duotone>
              <a:schemeClr val="bg2">
                <a:shade val="45000"/>
                <a:satMod val="135000"/>
              </a:schemeClr>
              <a:prstClr val="white"/>
            </a:duotone>
            <a:alphaModFix amt="35000"/>
            <a:extLst>
              <a:ext uri="{28A0092B-C50C-407E-A947-70E740481C1C}">
                <a14:useLocalDpi xmlns:a14="http://schemas.microsoft.com/office/drawing/2010/main" val="0"/>
              </a:ext>
            </a:extLst>
          </a:blip>
          <a:srcRect r="-1" b="12086"/>
          <a:stretch/>
        </p:blipFill>
        <p:spPr bwMode="auto">
          <a:xfrm>
            <a:off x="20" y="-1"/>
            <a:ext cx="12188932" cy="6858000"/>
          </a:xfrm>
          <a:prstGeom prst="rect">
            <a:avLst/>
          </a:prstGeom>
          <a:solidFill>
            <a:srgbClr val="FFFFFF"/>
          </a:solidFill>
        </p:spPr>
      </p:pic>
      <p:sp>
        <p:nvSpPr>
          <p:cNvPr id="2" name="Title 1">
            <a:extLst>
              <a:ext uri="{FF2B5EF4-FFF2-40B4-BE49-F238E27FC236}">
                <a16:creationId xmlns:a16="http://schemas.microsoft.com/office/drawing/2014/main" id="{C25648BF-68A4-46D1-8AA9-117EBBBB11D6}"/>
              </a:ext>
            </a:extLst>
          </p:cNvPr>
          <p:cNvSpPr>
            <a:spLocks noGrp="1"/>
          </p:cNvSpPr>
          <p:nvPr>
            <p:ph type="title"/>
          </p:nvPr>
        </p:nvSpPr>
        <p:spPr>
          <a:xfrm>
            <a:off x="643467" y="643467"/>
            <a:ext cx="3684437" cy="5571066"/>
          </a:xfrm>
        </p:spPr>
        <p:txBody>
          <a:bodyPr vert="horz" lIns="91440" tIns="45720" rIns="91440" bIns="45720" rtlCol="0" anchor="ctr">
            <a:normAutofit/>
          </a:bodyPr>
          <a:lstStyle/>
          <a:p>
            <a:pPr algn="r"/>
            <a:r>
              <a:rPr lang="en-US" i="1" dirty="0">
                <a:solidFill>
                  <a:schemeClr val="bg1"/>
                </a:solidFill>
                <a:latin typeface="Georgia" panose="02040502050405020303" pitchFamily="18" charset="0"/>
              </a:rPr>
              <a:t>WHAT’S SO BAD ABOUT THIS? </a:t>
            </a:r>
            <a:endParaRPr lang="en-US" i="1">
              <a:solidFill>
                <a:schemeClr val="bg1"/>
              </a:solidFill>
              <a:latin typeface="Georgia" panose="02040502050405020303" pitchFamily="18" charset="0"/>
            </a:endParaRPr>
          </a:p>
        </p:txBody>
      </p:sp>
      <p:cxnSp>
        <p:nvCxnSpPr>
          <p:cNvPr id="75" name="Straight Connector 74">
            <a:extLst>
              <a:ext uri="{FF2B5EF4-FFF2-40B4-BE49-F238E27FC236}">
                <a16:creationId xmlns:a16="http://schemas.microsoft.com/office/drawing/2014/main" id="{FBB7ADC3-53A0-44F2-914A-78CADAF334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9645" y="1828800"/>
            <a:ext cx="0" cy="3200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C205F19-2540-4A49-B5A2-E8B5F310A33D}"/>
              </a:ext>
            </a:extLst>
          </p:cNvPr>
          <p:cNvSpPr>
            <a:spLocks noGrp="1"/>
          </p:cNvSpPr>
          <p:nvPr>
            <p:ph sz="half" idx="2"/>
          </p:nvPr>
        </p:nvSpPr>
        <p:spPr>
          <a:xfrm>
            <a:off x="4971371" y="643467"/>
            <a:ext cx="6574112" cy="5571066"/>
          </a:xfrm>
        </p:spPr>
        <p:txBody>
          <a:bodyPr vert="horz" lIns="45720" tIns="45720" rIns="45720" bIns="45720" rtlCol="0" anchor="ctr">
            <a:normAutofit/>
          </a:bodyPr>
          <a:lstStyle/>
          <a:p>
            <a:pPr marL="0" indent="0">
              <a:buNone/>
            </a:pPr>
            <a:r>
              <a:rPr lang="en-US" i="1" dirty="0">
                <a:solidFill>
                  <a:schemeClr val="bg1"/>
                </a:solidFill>
                <a:latin typeface="Georgia" panose="02040502050405020303" pitchFamily="18" charset="0"/>
              </a:rPr>
              <a:t>“In addition to the ethical concerns, there are practical ones as well</a:t>
            </a:r>
            <a:r>
              <a:rPr lang="en-US" b="1" i="1" dirty="0">
                <a:solidFill>
                  <a:schemeClr val="bg1"/>
                </a:solidFill>
                <a:latin typeface="Georgia" panose="02040502050405020303" pitchFamily="18" charset="0"/>
              </a:rPr>
              <a:t>. We can only routinely look at a certain number of cases every day.</a:t>
            </a:r>
            <a:r>
              <a:rPr lang="en-US" i="1" dirty="0">
                <a:solidFill>
                  <a:schemeClr val="bg1"/>
                </a:solidFill>
                <a:latin typeface="Georgia" panose="02040502050405020303" pitchFamily="18" charset="0"/>
              </a:rPr>
              <a:t> A significant portion of our daily evidence examination, laboratory work, and report writing is dedicated to processing these “database only” samples of little to no evidentiary value. </a:t>
            </a:r>
            <a:r>
              <a:rPr lang="en-US" b="1" i="1" dirty="0">
                <a:solidFill>
                  <a:schemeClr val="bg1"/>
                </a:solidFill>
                <a:latin typeface="Georgia" panose="02040502050405020303" pitchFamily="18" charset="0"/>
              </a:rPr>
              <a:t>By lessening their number, we can literally free up slots in our daily case allotment that can be spent examining actual crime scene evidence and actual suspects in these crimes</a:t>
            </a:r>
            <a:r>
              <a:rPr lang="en-US" i="1" dirty="0">
                <a:solidFill>
                  <a:schemeClr val="bg1"/>
                </a:solidFill>
                <a:latin typeface="Georgia" panose="02040502050405020303" pitchFamily="18" charset="0"/>
              </a:rPr>
              <a:t>. “ </a:t>
            </a:r>
            <a:r>
              <a:rPr lang="en-US" dirty="0">
                <a:solidFill>
                  <a:schemeClr val="bg1"/>
                </a:solidFill>
                <a:latin typeface="Georgia" panose="02040502050405020303" pitchFamily="18" charset="0"/>
              </a:rPr>
              <a:t>–OCME Analysts</a:t>
            </a:r>
          </a:p>
        </p:txBody>
      </p:sp>
    </p:spTree>
    <p:extLst>
      <p:ext uri="{BB962C8B-B14F-4D97-AF65-F5344CB8AC3E}">
        <p14:creationId xmlns:p14="http://schemas.microsoft.com/office/powerpoint/2010/main" val="4146320650"/>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60E6D-B1C7-4366-A2BB-A27F1BEBCADD}"/>
              </a:ext>
            </a:extLst>
          </p:cNvPr>
          <p:cNvSpPr>
            <a:spLocks noGrp="1"/>
          </p:cNvSpPr>
          <p:nvPr>
            <p:ph type="title"/>
          </p:nvPr>
        </p:nvSpPr>
        <p:spPr/>
        <p:txBody>
          <a:bodyPr>
            <a:normAutofit/>
          </a:bodyPr>
          <a:lstStyle/>
          <a:p>
            <a:r>
              <a:rPr lang="en-US" sz="3600" i="1" dirty="0">
                <a:latin typeface="Georgia" panose="02040502050405020303" pitchFamily="18" charset="0"/>
              </a:rPr>
              <a:t>WHAT’S SO BAD ABOUT THIS?</a:t>
            </a:r>
          </a:p>
        </p:txBody>
      </p:sp>
      <p:pic>
        <p:nvPicPr>
          <p:cNvPr id="8" name="Content Placeholder 7">
            <a:extLst>
              <a:ext uri="{FF2B5EF4-FFF2-40B4-BE49-F238E27FC236}">
                <a16:creationId xmlns:a16="http://schemas.microsoft.com/office/drawing/2014/main" id="{39028139-8AD5-46AC-9CDF-AEF5985ED121}"/>
              </a:ext>
            </a:extLst>
          </p:cNvPr>
          <p:cNvPicPr>
            <a:picLocks noGrp="1" noChangeAspect="1"/>
          </p:cNvPicPr>
          <p:nvPr>
            <p:ph sz="half" idx="1"/>
          </p:nvPr>
        </p:nvPicPr>
        <p:blipFill>
          <a:blip r:embed="rId2"/>
          <a:stretch>
            <a:fillRect/>
          </a:stretch>
        </p:blipFill>
        <p:spPr>
          <a:xfrm>
            <a:off x="1066800" y="2211822"/>
            <a:ext cx="4664075" cy="3003315"/>
          </a:xfrm>
          <a:prstGeom prst="rect">
            <a:avLst/>
          </a:prstGeom>
        </p:spPr>
      </p:pic>
      <p:sp>
        <p:nvSpPr>
          <p:cNvPr id="4" name="Content Placeholder 3">
            <a:extLst>
              <a:ext uri="{FF2B5EF4-FFF2-40B4-BE49-F238E27FC236}">
                <a16:creationId xmlns:a16="http://schemas.microsoft.com/office/drawing/2014/main" id="{B5D06AC5-CF33-4225-BC71-641F0250B249}"/>
              </a:ext>
            </a:extLst>
          </p:cNvPr>
          <p:cNvSpPr>
            <a:spLocks noGrp="1"/>
          </p:cNvSpPr>
          <p:nvPr>
            <p:ph sz="half" idx="2"/>
          </p:nvPr>
        </p:nvSpPr>
        <p:spPr/>
        <p:txBody>
          <a:bodyPr>
            <a:noAutofit/>
          </a:bodyPr>
          <a:lstStyle/>
          <a:p>
            <a:pPr marL="0" indent="0">
              <a:buNone/>
            </a:pPr>
            <a:r>
              <a:rPr lang="en-US" sz="1400" dirty="0">
                <a:latin typeface="Georgia" panose="02040502050405020303" pitchFamily="18" charset="0"/>
              </a:rPr>
              <a:t>People might wonder why an unregulated databank is such a concern. After all, they may say, “if a person hasn’t done anything wrong, why should they worry about their DNA?”</a:t>
            </a:r>
          </a:p>
          <a:p>
            <a:pPr marL="0" indent="0">
              <a:buNone/>
            </a:pPr>
            <a:r>
              <a:rPr lang="en-US" sz="1400" dirty="0">
                <a:latin typeface="Georgia" panose="02040502050405020303" pitchFamily="18" charset="0"/>
              </a:rPr>
              <a:t>I tell them that a match alone these days does not mean a person is guilty of a crime. The more sensitive testing becomes, and the more people who are compared, the more potential there is for wrongful hits, like Terrell Gills, who was prosecuted for a robbery he did not commit based on an erroneous DNA match. Unregulated databanks also have more potential for error. An example is Darrell Harris, who was wrongfully arrested based on a “hit” to the OCME databank that was caused by lab contamination.</a:t>
            </a:r>
          </a:p>
          <a:p>
            <a:pPr marL="0" indent="0">
              <a:buNone/>
            </a:pPr>
            <a:r>
              <a:rPr lang="en-US" sz="1400" dirty="0">
                <a:latin typeface="Georgia" panose="02040502050405020303" pitchFamily="18" charset="0"/>
              </a:rPr>
              <a:t>And DNA technology is ever evolving. Emerging technologies test people’s DNA for ancestry, diseases, and even psychiatric conditions. Given the vast and growing number of samples in OCME’s index, it is easy to imagine a databank that tracks people by any or all of these categories.</a:t>
            </a:r>
          </a:p>
          <a:p>
            <a:endParaRPr lang="en-US" sz="1400" dirty="0">
              <a:latin typeface="Georgia" panose="02040502050405020303" pitchFamily="18" charset="0"/>
            </a:endParaRPr>
          </a:p>
        </p:txBody>
      </p:sp>
      <p:sp>
        <p:nvSpPr>
          <p:cNvPr id="10" name="TextBox 9">
            <a:extLst>
              <a:ext uri="{FF2B5EF4-FFF2-40B4-BE49-F238E27FC236}">
                <a16:creationId xmlns:a16="http://schemas.microsoft.com/office/drawing/2014/main" id="{C64F59A9-5B40-4B87-B85F-4F25F8FE4915}"/>
              </a:ext>
            </a:extLst>
          </p:cNvPr>
          <p:cNvSpPr txBox="1"/>
          <p:nvPr/>
        </p:nvSpPr>
        <p:spPr>
          <a:xfrm flipH="1">
            <a:off x="730668" y="6171674"/>
            <a:ext cx="8694424" cy="461665"/>
          </a:xfrm>
          <a:prstGeom prst="rect">
            <a:avLst/>
          </a:prstGeom>
          <a:noFill/>
        </p:spPr>
        <p:txBody>
          <a:bodyPr wrap="square" rtlCol="0">
            <a:spAutoFit/>
          </a:bodyPr>
          <a:lstStyle/>
          <a:p>
            <a:r>
              <a:rPr lang="en-US" sz="1200" dirty="0">
                <a:latin typeface="Georgia" panose="02040502050405020303" pitchFamily="18" charset="0"/>
              </a:rPr>
              <a:t>Source:  https://www.nydailynews.com/new-york/nyc-crime/ny-dna-pioneer-criticizes-nypd-20200224-brwloofnrfapzhn332kvyzl23y-story.html </a:t>
            </a:r>
          </a:p>
        </p:txBody>
      </p:sp>
    </p:spTree>
    <p:extLst>
      <p:ext uri="{BB962C8B-B14F-4D97-AF65-F5344CB8AC3E}">
        <p14:creationId xmlns:p14="http://schemas.microsoft.com/office/powerpoint/2010/main" val="1686296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59543-71B8-4195-B31E-4702CD48A2F7}"/>
              </a:ext>
            </a:extLst>
          </p:cNvPr>
          <p:cNvSpPr>
            <a:spLocks noGrp="1"/>
          </p:cNvSpPr>
          <p:nvPr>
            <p:ph type="title"/>
          </p:nvPr>
        </p:nvSpPr>
        <p:spPr>
          <a:xfrm>
            <a:off x="1073214" y="585216"/>
            <a:ext cx="9720072" cy="1499616"/>
          </a:xfrm>
        </p:spPr>
        <p:txBody>
          <a:bodyPr anchor="ctr">
            <a:normAutofit/>
          </a:bodyPr>
          <a:lstStyle/>
          <a:p>
            <a:r>
              <a:rPr lang="en-US" sz="2800" i="1" dirty="0">
                <a:latin typeface="Georgia" panose="02040502050405020303" pitchFamily="18" charset="0"/>
              </a:rPr>
              <a:t>WHAT’S SO BAD ABOUT THIS?</a:t>
            </a:r>
            <a:endParaRPr lang="en-US" sz="2800" dirty="0">
              <a:latin typeface="Georgia" panose="02040502050405020303" pitchFamily="18" charset="0"/>
            </a:endParaRPr>
          </a:p>
        </p:txBody>
      </p:sp>
      <p:pic>
        <p:nvPicPr>
          <p:cNvPr id="5" name="Content Placeholder 4">
            <a:extLst>
              <a:ext uri="{FF2B5EF4-FFF2-40B4-BE49-F238E27FC236}">
                <a16:creationId xmlns:a16="http://schemas.microsoft.com/office/drawing/2014/main" id="{BE8CEF30-EB4A-423A-8DD4-363A6759588B}"/>
              </a:ext>
            </a:extLst>
          </p:cNvPr>
          <p:cNvPicPr>
            <a:picLocks noGrp="1" noChangeAspect="1"/>
          </p:cNvPicPr>
          <p:nvPr>
            <p:ph sz="half" idx="1"/>
          </p:nvPr>
        </p:nvPicPr>
        <p:blipFill rotWithShape="1">
          <a:blip r:embed="rId2"/>
          <a:stretch/>
        </p:blipFill>
        <p:spPr>
          <a:xfrm>
            <a:off x="1073214" y="2044448"/>
            <a:ext cx="4754563" cy="3857240"/>
          </a:xfrm>
          <a:prstGeom prst="rect">
            <a:avLst/>
          </a:prstGeom>
          <a:noFill/>
        </p:spPr>
      </p:pic>
      <p:sp>
        <p:nvSpPr>
          <p:cNvPr id="3" name="Content Placeholder 2">
            <a:extLst>
              <a:ext uri="{FF2B5EF4-FFF2-40B4-BE49-F238E27FC236}">
                <a16:creationId xmlns:a16="http://schemas.microsoft.com/office/drawing/2014/main" id="{4D096B26-4299-4655-BBFC-586E1C4DA796}"/>
              </a:ext>
            </a:extLst>
          </p:cNvPr>
          <p:cNvSpPr>
            <a:spLocks noGrp="1"/>
          </p:cNvSpPr>
          <p:nvPr>
            <p:ph sz="half" idx="2"/>
          </p:nvPr>
        </p:nvSpPr>
        <p:spPr>
          <a:xfrm>
            <a:off x="6038406" y="2286000"/>
            <a:ext cx="4754880" cy="4023360"/>
          </a:xfrm>
        </p:spPr>
        <p:txBody>
          <a:bodyPr>
            <a:normAutofit/>
          </a:bodyPr>
          <a:lstStyle/>
          <a:p>
            <a:pPr>
              <a:lnSpc>
                <a:spcPct val="100000"/>
              </a:lnSpc>
            </a:pPr>
            <a:endParaRPr lang="en-US" sz="1600" dirty="0">
              <a:latin typeface="Georgia" panose="02040502050405020303" pitchFamily="18" charset="0"/>
            </a:endParaRPr>
          </a:p>
          <a:p>
            <a:pPr marL="0" indent="0">
              <a:lnSpc>
                <a:spcPct val="100000"/>
              </a:lnSpc>
              <a:buNone/>
            </a:pPr>
            <a:r>
              <a:rPr lang="en-US" sz="1600" i="1" dirty="0">
                <a:latin typeface="Georgia" panose="02040502050405020303" pitchFamily="18" charset="0"/>
              </a:rPr>
              <a:t>One important group has stayed out of New York’s growing database</a:t>
            </a:r>
            <a:r>
              <a:rPr lang="en-US" sz="1600" b="1" i="1" dirty="0">
                <a:latin typeface="Georgia" panose="02040502050405020303" pitchFamily="18" charset="0"/>
              </a:rPr>
              <a:t>: rank-and-file police officers. </a:t>
            </a:r>
            <a:r>
              <a:rPr lang="en-US" sz="1600" i="1" dirty="0">
                <a:latin typeface="Georgia" panose="02040502050405020303" pitchFamily="18" charset="0"/>
              </a:rPr>
              <a:t>Though some forensic experts say it would be best to keep all officer profiles on file to eliminate their DNA when it winds up at crime scenes, only crime scene specialists, police lab employees, and bomb squad officers provide DNA. “Contractually police officers are not required to give DNA samples,” an NYPD spokesman said in an e-mail.</a:t>
            </a:r>
          </a:p>
        </p:txBody>
      </p:sp>
      <p:sp>
        <p:nvSpPr>
          <p:cNvPr id="6" name="TextBox 5">
            <a:extLst>
              <a:ext uri="{FF2B5EF4-FFF2-40B4-BE49-F238E27FC236}">
                <a16:creationId xmlns:a16="http://schemas.microsoft.com/office/drawing/2014/main" id="{9689BF23-DF22-4AB8-8860-8B145CBC02EF}"/>
              </a:ext>
            </a:extLst>
          </p:cNvPr>
          <p:cNvSpPr txBox="1"/>
          <p:nvPr/>
        </p:nvSpPr>
        <p:spPr>
          <a:xfrm flipH="1">
            <a:off x="468463" y="6172200"/>
            <a:ext cx="11130644" cy="369332"/>
          </a:xfrm>
          <a:prstGeom prst="rect">
            <a:avLst/>
          </a:prstGeom>
          <a:noFill/>
        </p:spPr>
        <p:txBody>
          <a:bodyPr wrap="square" rtlCol="0">
            <a:spAutoFit/>
          </a:bodyPr>
          <a:lstStyle/>
          <a:p>
            <a:r>
              <a:rPr lang="en-US" dirty="0">
                <a:latin typeface="Georgia" panose="02040502050405020303" pitchFamily="18" charset="0"/>
              </a:rPr>
              <a:t>Source: https://www.thetrace.org/2017/09/new-york-city-gun-crime-dna-database/</a:t>
            </a:r>
          </a:p>
        </p:txBody>
      </p:sp>
    </p:spTree>
    <p:extLst>
      <p:ext uri="{BB962C8B-B14F-4D97-AF65-F5344CB8AC3E}">
        <p14:creationId xmlns:p14="http://schemas.microsoft.com/office/powerpoint/2010/main" val="4239498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D9795EBC-EA77-438B-98C1-FDC59CCF0FCD}"/>
              </a:ext>
            </a:extLst>
          </p:cNvPr>
          <p:cNvSpPr/>
          <p:nvPr/>
        </p:nvSpPr>
        <p:spPr>
          <a:xfrm>
            <a:off x="1024128" y="2286000"/>
            <a:ext cx="3133580" cy="3931920"/>
          </a:xfrm>
          <a:prstGeom prst="rect">
            <a:avLst/>
          </a:prstGeom>
        </p:spPr>
        <p:txBody>
          <a:bodyPr vert="horz" lIns="45720" tIns="45720" rIns="45720" bIns="45720" rtlCol="0">
            <a:normAutofit/>
          </a:bodyPr>
          <a:lstStyle/>
          <a:p>
            <a:pPr defTabSz="914400">
              <a:lnSpc>
                <a:spcPct val="90000"/>
              </a:lnSpc>
              <a:spcAft>
                <a:spcPts val="600"/>
              </a:spcAft>
              <a:buClr>
                <a:schemeClr val="accent1"/>
              </a:buClr>
            </a:pPr>
            <a:r>
              <a:rPr lang="en-US" sz="2400" i="1" dirty="0">
                <a:latin typeface="Georgia" panose="02040502050405020303" pitchFamily="18" charset="0"/>
              </a:rPr>
              <a:t>What does S01347/A06124 do to fix this problem?</a:t>
            </a:r>
          </a:p>
          <a:p>
            <a:pPr defTabSz="914400">
              <a:lnSpc>
                <a:spcPct val="90000"/>
              </a:lnSpc>
              <a:spcAft>
                <a:spcPts val="600"/>
              </a:spcAft>
              <a:buClr>
                <a:schemeClr val="accent1"/>
              </a:buClr>
            </a:pPr>
            <a:endParaRPr lang="en-US" sz="2400" i="1" dirty="0">
              <a:latin typeface="Georgia" panose="02040502050405020303" pitchFamily="18" charset="0"/>
            </a:endParaRPr>
          </a:p>
          <a:p>
            <a:pPr defTabSz="914400">
              <a:lnSpc>
                <a:spcPct val="90000"/>
              </a:lnSpc>
              <a:spcAft>
                <a:spcPts val="600"/>
              </a:spcAft>
              <a:buClr>
                <a:schemeClr val="accent1"/>
              </a:buClr>
            </a:pPr>
            <a:r>
              <a:rPr lang="en-US" sz="2400" i="1" dirty="0">
                <a:latin typeface="Georgia" panose="02040502050405020303" pitchFamily="18" charset="0"/>
              </a:rPr>
              <a:t>Closes loophole to make clear there is  </a:t>
            </a:r>
            <a:r>
              <a:rPr lang="en-US" sz="2400" i="1" u="sng" dirty="0">
                <a:latin typeface="Georgia" panose="02040502050405020303" pitchFamily="18" charset="0"/>
              </a:rPr>
              <a:t>only</a:t>
            </a:r>
            <a:r>
              <a:rPr lang="en-US" sz="2400" i="1" dirty="0">
                <a:latin typeface="Georgia" panose="02040502050405020303" pitchFamily="18" charset="0"/>
              </a:rPr>
              <a:t> a State DNA index</a:t>
            </a:r>
            <a:br>
              <a:rPr lang="en-US" sz="2400" i="1" dirty="0">
                <a:latin typeface="Georgia" panose="02040502050405020303" pitchFamily="18" charset="0"/>
              </a:rPr>
            </a:br>
            <a:endParaRPr lang="en-US" sz="2400" dirty="0">
              <a:latin typeface="Georgia" panose="02040502050405020303" pitchFamily="18" charset="0"/>
            </a:endParaRPr>
          </a:p>
        </p:txBody>
      </p:sp>
      <p:pic>
        <p:nvPicPr>
          <p:cNvPr id="4" name="Picture 3">
            <a:extLst>
              <a:ext uri="{FF2B5EF4-FFF2-40B4-BE49-F238E27FC236}">
                <a16:creationId xmlns:a16="http://schemas.microsoft.com/office/drawing/2014/main" id="{FD2564A4-137E-44F7-8764-D1C39AB9F21F}"/>
              </a:ext>
            </a:extLst>
          </p:cNvPr>
          <p:cNvPicPr>
            <a:picLocks noChangeAspect="1"/>
          </p:cNvPicPr>
          <p:nvPr/>
        </p:nvPicPr>
        <p:blipFill>
          <a:blip r:embed="rId2"/>
          <a:stretch>
            <a:fillRect/>
          </a:stretch>
        </p:blipFill>
        <p:spPr>
          <a:xfrm>
            <a:off x="4642342" y="2738043"/>
            <a:ext cx="6909577" cy="1381914"/>
          </a:xfrm>
          <a:prstGeom prst="rect">
            <a:avLst/>
          </a:prstGeom>
        </p:spPr>
      </p:pic>
    </p:spTree>
    <p:extLst>
      <p:ext uri="{BB962C8B-B14F-4D97-AF65-F5344CB8AC3E}">
        <p14:creationId xmlns:p14="http://schemas.microsoft.com/office/powerpoint/2010/main" val="3600391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D9795EBC-EA77-438B-98C1-FDC59CCF0FCD}"/>
              </a:ext>
            </a:extLst>
          </p:cNvPr>
          <p:cNvSpPr/>
          <p:nvPr/>
        </p:nvSpPr>
        <p:spPr>
          <a:xfrm>
            <a:off x="1034288" y="1740724"/>
            <a:ext cx="3133580" cy="3931920"/>
          </a:xfrm>
          <a:prstGeom prst="rect">
            <a:avLst/>
          </a:prstGeom>
        </p:spPr>
        <p:txBody>
          <a:bodyPr vert="horz" lIns="45720" tIns="45720" rIns="45720" bIns="45720" rtlCol="0">
            <a:normAutofit lnSpcReduction="10000"/>
          </a:bodyPr>
          <a:lstStyle/>
          <a:p>
            <a:pPr defTabSz="914400">
              <a:lnSpc>
                <a:spcPct val="90000"/>
              </a:lnSpc>
              <a:spcAft>
                <a:spcPts val="600"/>
              </a:spcAft>
              <a:buClr>
                <a:schemeClr val="accent1"/>
              </a:buClr>
            </a:pPr>
            <a:r>
              <a:rPr lang="en-US" sz="2400" i="1" dirty="0">
                <a:latin typeface="Georgia" panose="02040502050405020303" pitchFamily="18" charset="0"/>
              </a:rPr>
              <a:t>What does S01347/A06124 do to fix this problem?</a:t>
            </a:r>
          </a:p>
          <a:p>
            <a:pPr defTabSz="914400">
              <a:lnSpc>
                <a:spcPct val="90000"/>
              </a:lnSpc>
              <a:spcAft>
                <a:spcPts val="600"/>
              </a:spcAft>
              <a:buClr>
                <a:schemeClr val="accent1"/>
              </a:buClr>
            </a:pPr>
            <a:endParaRPr lang="en-US" sz="2400" i="1" dirty="0">
              <a:latin typeface="Georgia" panose="02040502050405020303" pitchFamily="18" charset="0"/>
            </a:endParaRPr>
          </a:p>
          <a:p>
            <a:pPr defTabSz="914400">
              <a:lnSpc>
                <a:spcPct val="90000"/>
              </a:lnSpc>
              <a:spcAft>
                <a:spcPts val="600"/>
              </a:spcAft>
              <a:buClr>
                <a:schemeClr val="accent1"/>
              </a:buClr>
            </a:pPr>
            <a:endParaRPr lang="en-US" sz="2400" i="1" dirty="0">
              <a:latin typeface="Georgia" panose="02040502050405020303" pitchFamily="18" charset="0"/>
            </a:endParaRPr>
          </a:p>
          <a:p>
            <a:pPr defTabSz="914400">
              <a:lnSpc>
                <a:spcPct val="90000"/>
              </a:lnSpc>
              <a:spcAft>
                <a:spcPts val="600"/>
              </a:spcAft>
              <a:buClr>
                <a:schemeClr val="accent1"/>
              </a:buClr>
            </a:pPr>
            <a:r>
              <a:rPr lang="en-US" sz="2400" i="1" dirty="0">
                <a:latin typeface="Georgia" panose="02040502050405020303" pitchFamily="18" charset="0"/>
              </a:rPr>
              <a:t>Makes clear that only people who violated the social compact have to give their DNA to the government.</a:t>
            </a:r>
          </a:p>
        </p:txBody>
      </p:sp>
      <p:pic>
        <p:nvPicPr>
          <p:cNvPr id="6" name="Picture 5">
            <a:extLst>
              <a:ext uri="{FF2B5EF4-FFF2-40B4-BE49-F238E27FC236}">
                <a16:creationId xmlns:a16="http://schemas.microsoft.com/office/drawing/2014/main" id="{522301A7-C977-4C67-81CF-180E1516813F}"/>
              </a:ext>
            </a:extLst>
          </p:cNvPr>
          <p:cNvPicPr>
            <a:picLocks noChangeAspect="1"/>
          </p:cNvPicPr>
          <p:nvPr/>
        </p:nvPicPr>
        <p:blipFill>
          <a:blip r:embed="rId2"/>
          <a:stretch>
            <a:fillRect/>
          </a:stretch>
        </p:blipFill>
        <p:spPr>
          <a:xfrm>
            <a:off x="4683760" y="2513511"/>
            <a:ext cx="7082472" cy="1830977"/>
          </a:xfrm>
          <a:prstGeom prst="rect">
            <a:avLst/>
          </a:prstGeom>
        </p:spPr>
      </p:pic>
    </p:spTree>
    <p:extLst>
      <p:ext uri="{BB962C8B-B14F-4D97-AF65-F5344CB8AC3E}">
        <p14:creationId xmlns:p14="http://schemas.microsoft.com/office/powerpoint/2010/main" val="2246507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D9795EBC-EA77-438B-98C1-FDC59CCF0FCD}"/>
              </a:ext>
            </a:extLst>
          </p:cNvPr>
          <p:cNvSpPr/>
          <p:nvPr/>
        </p:nvSpPr>
        <p:spPr>
          <a:xfrm>
            <a:off x="658368" y="2113280"/>
            <a:ext cx="3133580" cy="3931920"/>
          </a:xfrm>
          <a:prstGeom prst="rect">
            <a:avLst/>
          </a:prstGeom>
        </p:spPr>
        <p:txBody>
          <a:bodyPr vert="horz" lIns="45720" tIns="45720" rIns="45720" bIns="45720" rtlCol="0">
            <a:normAutofit/>
          </a:bodyPr>
          <a:lstStyle/>
          <a:p>
            <a:pPr defTabSz="914400">
              <a:lnSpc>
                <a:spcPct val="90000"/>
              </a:lnSpc>
              <a:spcAft>
                <a:spcPts val="600"/>
              </a:spcAft>
              <a:buClr>
                <a:schemeClr val="accent1"/>
              </a:buClr>
            </a:pPr>
            <a:r>
              <a:rPr lang="en-US" sz="2400" i="1" dirty="0">
                <a:latin typeface="Georgia" panose="02040502050405020303" pitchFamily="18" charset="0"/>
              </a:rPr>
              <a:t>What does S01347/A06124 do to fix this problem?</a:t>
            </a:r>
          </a:p>
          <a:p>
            <a:pPr defTabSz="914400">
              <a:lnSpc>
                <a:spcPct val="90000"/>
              </a:lnSpc>
              <a:spcAft>
                <a:spcPts val="600"/>
              </a:spcAft>
              <a:buClr>
                <a:schemeClr val="accent1"/>
              </a:buClr>
            </a:pPr>
            <a:endParaRPr lang="en-US" sz="2400" i="1" dirty="0">
              <a:latin typeface="Georgia" panose="02040502050405020303" pitchFamily="18" charset="0"/>
            </a:endParaRPr>
          </a:p>
          <a:p>
            <a:pPr defTabSz="914400">
              <a:lnSpc>
                <a:spcPct val="90000"/>
              </a:lnSpc>
              <a:spcAft>
                <a:spcPts val="600"/>
              </a:spcAft>
              <a:buClr>
                <a:schemeClr val="accent1"/>
              </a:buClr>
            </a:pPr>
            <a:r>
              <a:rPr lang="en-US" sz="2400" i="1" dirty="0">
                <a:latin typeface="Georgia" panose="02040502050405020303" pitchFamily="18" charset="0"/>
              </a:rPr>
              <a:t>Provides a pathway for juvenile expungement</a:t>
            </a:r>
          </a:p>
        </p:txBody>
      </p:sp>
      <p:pic>
        <p:nvPicPr>
          <p:cNvPr id="7" name="Picture 6">
            <a:extLst>
              <a:ext uri="{FF2B5EF4-FFF2-40B4-BE49-F238E27FC236}">
                <a16:creationId xmlns:a16="http://schemas.microsoft.com/office/drawing/2014/main" id="{0AC33244-CA37-4CD5-9F30-13434E13E0AF}"/>
              </a:ext>
            </a:extLst>
          </p:cNvPr>
          <p:cNvPicPr>
            <a:picLocks noChangeAspect="1"/>
          </p:cNvPicPr>
          <p:nvPr/>
        </p:nvPicPr>
        <p:blipFill>
          <a:blip r:embed="rId2"/>
          <a:stretch>
            <a:fillRect/>
          </a:stretch>
        </p:blipFill>
        <p:spPr>
          <a:xfrm>
            <a:off x="3868195" y="1625600"/>
            <a:ext cx="8022681" cy="4348480"/>
          </a:xfrm>
          <a:prstGeom prst="rect">
            <a:avLst/>
          </a:prstGeom>
        </p:spPr>
      </p:pic>
    </p:spTree>
    <p:extLst>
      <p:ext uri="{BB962C8B-B14F-4D97-AF65-F5344CB8AC3E}">
        <p14:creationId xmlns:p14="http://schemas.microsoft.com/office/powerpoint/2010/main" val="650096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D9795EBC-EA77-438B-98C1-FDC59CCF0FCD}"/>
              </a:ext>
            </a:extLst>
          </p:cNvPr>
          <p:cNvSpPr/>
          <p:nvPr/>
        </p:nvSpPr>
        <p:spPr>
          <a:xfrm>
            <a:off x="658368" y="2113280"/>
            <a:ext cx="3133580" cy="3931920"/>
          </a:xfrm>
          <a:prstGeom prst="rect">
            <a:avLst/>
          </a:prstGeom>
        </p:spPr>
        <p:txBody>
          <a:bodyPr vert="horz" lIns="45720" tIns="45720" rIns="45720" bIns="45720" rtlCol="0">
            <a:normAutofit/>
          </a:bodyPr>
          <a:lstStyle/>
          <a:p>
            <a:pPr defTabSz="914400">
              <a:lnSpc>
                <a:spcPct val="90000"/>
              </a:lnSpc>
              <a:spcAft>
                <a:spcPts val="600"/>
              </a:spcAft>
              <a:buClr>
                <a:schemeClr val="accent1"/>
              </a:buClr>
            </a:pPr>
            <a:r>
              <a:rPr lang="en-US" sz="2400" i="1" dirty="0">
                <a:latin typeface="Georgia" panose="02040502050405020303" pitchFamily="18" charset="0"/>
              </a:rPr>
              <a:t>What does S01347/A06124 do to fix this problem?</a:t>
            </a:r>
          </a:p>
          <a:p>
            <a:pPr defTabSz="914400">
              <a:lnSpc>
                <a:spcPct val="90000"/>
              </a:lnSpc>
              <a:spcAft>
                <a:spcPts val="600"/>
              </a:spcAft>
              <a:buClr>
                <a:schemeClr val="accent1"/>
              </a:buClr>
            </a:pPr>
            <a:endParaRPr lang="en-US" sz="2400" i="1" dirty="0">
              <a:latin typeface="Georgia" panose="02040502050405020303" pitchFamily="18" charset="0"/>
            </a:endParaRPr>
          </a:p>
          <a:p>
            <a:pPr defTabSz="914400">
              <a:lnSpc>
                <a:spcPct val="90000"/>
              </a:lnSpc>
              <a:spcAft>
                <a:spcPts val="600"/>
              </a:spcAft>
              <a:buClr>
                <a:schemeClr val="accent1"/>
              </a:buClr>
            </a:pPr>
            <a:r>
              <a:rPr lang="en-US" sz="2400" i="1" dirty="0">
                <a:latin typeface="Georgia" panose="02040502050405020303" pitchFamily="18" charset="0"/>
              </a:rPr>
              <a:t>Closes loophole to make clear that local identification indexing is not allowed</a:t>
            </a:r>
          </a:p>
        </p:txBody>
      </p:sp>
      <p:pic>
        <p:nvPicPr>
          <p:cNvPr id="6" name="Picture 5">
            <a:extLst>
              <a:ext uri="{FF2B5EF4-FFF2-40B4-BE49-F238E27FC236}">
                <a16:creationId xmlns:a16="http://schemas.microsoft.com/office/drawing/2014/main" id="{96114E0F-7BB4-465A-AFB9-A82D79329A2A}"/>
              </a:ext>
            </a:extLst>
          </p:cNvPr>
          <p:cNvPicPr>
            <a:picLocks noChangeAspect="1"/>
          </p:cNvPicPr>
          <p:nvPr/>
        </p:nvPicPr>
        <p:blipFill>
          <a:blip r:embed="rId2"/>
          <a:stretch>
            <a:fillRect/>
          </a:stretch>
        </p:blipFill>
        <p:spPr>
          <a:xfrm>
            <a:off x="3586480" y="2868075"/>
            <a:ext cx="8605520" cy="1121849"/>
          </a:xfrm>
          <a:prstGeom prst="rect">
            <a:avLst/>
          </a:prstGeom>
        </p:spPr>
      </p:pic>
    </p:spTree>
    <p:extLst>
      <p:ext uri="{BB962C8B-B14F-4D97-AF65-F5344CB8AC3E}">
        <p14:creationId xmlns:p14="http://schemas.microsoft.com/office/powerpoint/2010/main" val="3157888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D9795EBC-EA77-438B-98C1-FDC59CCF0FCD}"/>
              </a:ext>
            </a:extLst>
          </p:cNvPr>
          <p:cNvSpPr/>
          <p:nvPr/>
        </p:nvSpPr>
        <p:spPr>
          <a:xfrm>
            <a:off x="658368" y="2113280"/>
            <a:ext cx="3133580" cy="3931920"/>
          </a:xfrm>
          <a:prstGeom prst="rect">
            <a:avLst/>
          </a:prstGeom>
        </p:spPr>
        <p:txBody>
          <a:bodyPr vert="horz" lIns="45720" tIns="45720" rIns="45720" bIns="45720" rtlCol="0">
            <a:normAutofit/>
          </a:bodyPr>
          <a:lstStyle/>
          <a:p>
            <a:pPr defTabSz="914400">
              <a:lnSpc>
                <a:spcPct val="90000"/>
              </a:lnSpc>
              <a:spcAft>
                <a:spcPts val="600"/>
              </a:spcAft>
              <a:buClr>
                <a:schemeClr val="accent1"/>
              </a:buClr>
            </a:pPr>
            <a:r>
              <a:rPr lang="en-US" sz="2400" i="1" dirty="0">
                <a:latin typeface="Georgia" panose="02040502050405020303" pitchFamily="18" charset="0"/>
              </a:rPr>
              <a:t>What does S01347/A06124 do to fix this problem?</a:t>
            </a:r>
          </a:p>
          <a:p>
            <a:pPr defTabSz="914400">
              <a:lnSpc>
                <a:spcPct val="90000"/>
              </a:lnSpc>
              <a:spcAft>
                <a:spcPts val="600"/>
              </a:spcAft>
              <a:buClr>
                <a:schemeClr val="accent1"/>
              </a:buClr>
            </a:pPr>
            <a:endParaRPr lang="en-US" sz="2400" i="1" dirty="0">
              <a:latin typeface="Georgia" panose="02040502050405020303" pitchFamily="18" charset="0"/>
            </a:endParaRPr>
          </a:p>
          <a:p>
            <a:pPr defTabSz="914400">
              <a:lnSpc>
                <a:spcPct val="90000"/>
              </a:lnSpc>
              <a:spcAft>
                <a:spcPts val="600"/>
              </a:spcAft>
              <a:buClr>
                <a:schemeClr val="accent1"/>
              </a:buClr>
            </a:pPr>
            <a:r>
              <a:rPr lang="en-US" sz="2400" i="1" dirty="0">
                <a:latin typeface="Georgia" panose="02040502050405020303" pitchFamily="18" charset="0"/>
              </a:rPr>
              <a:t>Removes DNA from individuals in identification index only</a:t>
            </a:r>
          </a:p>
        </p:txBody>
      </p:sp>
      <p:pic>
        <p:nvPicPr>
          <p:cNvPr id="2" name="Picture 1">
            <a:extLst>
              <a:ext uri="{FF2B5EF4-FFF2-40B4-BE49-F238E27FC236}">
                <a16:creationId xmlns:a16="http://schemas.microsoft.com/office/drawing/2014/main" id="{44608C89-5459-4CDF-96A6-2C8A7079E3E1}"/>
              </a:ext>
            </a:extLst>
          </p:cNvPr>
          <p:cNvPicPr>
            <a:picLocks noChangeAspect="1"/>
          </p:cNvPicPr>
          <p:nvPr/>
        </p:nvPicPr>
        <p:blipFill>
          <a:blip r:embed="rId2"/>
          <a:stretch>
            <a:fillRect/>
          </a:stretch>
        </p:blipFill>
        <p:spPr>
          <a:xfrm>
            <a:off x="3791948" y="2771775"/>
            <a:ext cx="7871414" cy="1314450"/>
          </a:xfrm>
          <a:prstGeom prst="rect">
            <a:avLst/>
          </a:prstGeom>
        </p:spPr>
      </p:pic>
    </p:spTree>
    <p:extLst>
      <p:ext uri="{BB962C8B-B14F-4D97-AF65-F5344CB8AC3E}">
        <p14:creationId xmlns:p14="http://schemas.microsoft.com/office/powerpoint/2010/main" val="4146308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3232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nline Media 6" title="NYPD Surreptitious DNA Collection Practices">
            <a:hlinkClick r:id="" action="ppaction://media"/>
            <a:extLst>
              <a:ext uri="{FF2B5EF4-FFF2-40B4-BE49-F238E27FC236}">
                <a16:creationId xmlns:a16="http://schemas.microsoft.com/office/drawing/2014/main" id="{F462FBCA-AA2B-4405-B8BC-75411BC1A547}"/>
              </a:ext>
            </a:extLst>
          </p:cNvPr>
          <p:cNvPicPr>
            <a:picLocks noGrp="1" noRot="1" noChangeAspect="1"/>
          </p:cNvPicPr>
          <p:nvPr>
            <p:ph idx="4294967295"/>
            <a:videoFile r:link="rId1"/>
          </p:nvPr>
        </p:nvPicPr>
        <p:blipFill>
          <a:blip r:embed="rId3"/>
          <a:stretch>
            <a:fillRect/>
          </a:stretch>
        </p:blipFill>
        <p:spPr>
          <a:xfrm>
            <a:off x="495300" y="283720"/>
            <a:ext cx="11201400" cy="6310437"/>
          </a:xfrm>
          <a:prstGeom prst="rect">
            <a:avLst/>
          </a:prstGeom>
        </p:spPr>
      </p:pic>
    </p:spTree>
    <p:extLst>
      <p:ext uri="{BB962C8B-B14F-4D97-AF65-F5344CB8AC3E}">
        <p14:creationId xmlns:p14="http://schemas.microsoft.com/office/powerpoint/2010/main" val="111140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Office of Chief Medical Examiner of the City of New York - Wikipedia">
            <a:extLst>
              <a:ext uri="{FF2B5EF4-FFF2-40B4-BE49-F238E27FC236}">
                <a16:creationId xmlns:a16="http://schemas.microsoft.com/office/drawing/2014/main" id="{21EB4EF2-F046-40F6-BEAA-4B9C78143A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996" y="3164703"/>
            <a:ext cx="4161064" cy="291274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aphicFrame>
        <p:nvGraphicFramePr>
          <p:cNvPr id="2" name="Table 2">
            <a:extLst>
              <a:ext uri="{FF2B5EF4-FFF2-40B4-BE49-F238E27FC236}">
                <a16:creationId xmlns:a16="http://schemas.microsoft.com/office/drawing/2014/main" id="{7D51991A-749D-498C-B26A-8348A5026521}"/>
              </a:ext>
            </a:extLst>
          </p:cNvPr>
          <p:cNvGraphicFramePr>
            <a:graphicFrameLocks noGrp="1"/>
          </p:cNvGraphicFramePr>
          <p:nvPr>
            <p:extLst>
              <p:ext uri="{D42A27DB-BD31-4B8C-83A1-F6EECF244321}">
                <p14:modId xmlns:p14="http://schemas.microsoft.com/office/powerpoint/2010/main" val="2211959296"/>
              </p:ext>
            </p:extLst>
          </p:nvPr>
        </p:nvGraphicFramePr>
        <p:xfrm>
          <a:off x="4944703" y="494016"/>
          <a:ext cx="6680742" cy="6130775"/>
        </p:xfrm>
        <a:graphic>
          <a:graphicData uri="http://schemas.openxmlformats.org/drawingml/2006/table">
            <a:tbl>
              <a:tblPr firstRow="1" bandRow="1">
                <a:tableStyleId>{5C22544A-7EE6-4342-B048-85BDC9FD1C3A}</a:tableStyleId>
              </a:tblPr>
              <a:tblGrid>
                <a:gridCol w="3340371">
                  <a:extLst>
                    <a:ext uri="{9D8B030D-6E8A-4147-A177-3AD203B41FA5}">
                      <a16:colId xmlns:a16="http://schemas.microsoft.com/office/drawing/2014/main" val="4267897528"/>
                    </a:ext>
                  </a:extLst>
                </a:gridCol>
                <a:gridCol w="3340371">
                  <a:extLst>
                    <a:ext uri="{9D8B030D-6E8A-4147-A177-3AD203B41FA5}">
                      <a16:colId xmlns:a16="http://schemas.microsoft.com/office/drawing/2014/main" val="642463942"/>
                    </a:ext>
                  </a:extLst>
                </a:gridCol>
              </a:tblGrid>
              <a:tr h="1010105">
                <a:tc>
                  <a:txBody>
                    <a:bodyPr/>
                    <a:lstStyle/>
                    <a:p>
                      <a:r>
                        <a:rPr lang="en-US" dirty="0"/>
                        <a:t>SAMPLE TYPE</a:t>
                      </a:r>
                    </a:p>
                  </a:txBody>
                  <a:tcPr/>
                </a:tc>
                <a:tc>
                  <a:txBody>
                    <a:bodyPr/>
                    <a:lstStyle/>
                    <a:p>
                      <a:r>
                        <a:rPr lang="en-US" dirty="0"/>
                        <a:t>APPROXIMATE NUMBER IN NYC’S ROGUE DNA INDEX</a:t>
                      </a:r>
                    </a:p>
                  </a:txBody>
                  <a:tcPr/>
                </a:tc>
                <a:extLst>
                  <a:ext uri="{0D108BD9-81ED-4DB2-BD59-A6C34878D82A}">
                    <a16:rowId xmlns:a16="http://schemas.microsoft.com/office/drawing/2014/main" val="3549938725"/>
                  </a:ext>
                </a:extLst>
              </a:tr>
              <a:tr h="1024134">
                <a:tc>
                  <a:txBody>
                    <a:bodyPr/>
                    <a:lstStyle/>
                    <a:p>
                      <a:r>
                        <a:rPr lang="en-US" dirty="0"/>
                        <a:t>Total “Suspects”</a:t>
                      </a:r>
                    </a:p>
                  </a:txBody>
                  <a:tcPr/>
                </a:tc>
                <a:tc>
                  <a:txBody>
                    <a:bodyPr/>
                    <a:lstStyle/>
                    <a:p>
                      <a:r>
                        <a:rPr lang="en-US" dirty="0"/>
                        <a:t>33,000</a:t>
                      </a:r>
                    </a:p>
                  </a:txBody>
                  <a:tcPr/>
                </a:tc>
                <a:extLst>
                  <a:ext uri="{0D108BD9-81ED-4DB2-BD59-A6C34878D82A}">
                    <a16:rowId xmlns:a16="http://schemas.microsoft.com/office/drawing/2014/main" val="3508002412"/>
                  </a:ext>
                </a:extLst>
              </a:tr>
              <a:tr h="1024134">
                <a:tc>
                  <a:txBody>
                    <a:bodyPr/>
                    <a:lstStyle/>
                    <a:p>
                      <a:r>
                        <a:rPr lang="en-US" dirty="0"/>
                        <a:t>Surreptitiously Collected</a:t>
                      </a:r>
                    </a:p>
                  </a:txBody>
                  <a:tcPr/>
                </a:tc>
                <a:tc>
                  <a:txBody>
                    <a:bodyPr/>
                    <a:lstStyle/>
                    <a:p>
                      <a:r>
                        <a:rPr lang="en-US" dirty="0"/>
                        <a:t>16,500</a:t>
                      </a:r>
                    </a:p>
                  </a:txBody>
                  <a:tcPr/>
                </a:tc>
                <a:extLst>
                  <a:ext uri="{0D108BD9-81ED-4DB2-BD59-A6C34878D82A}">
                    <a16:rowId xmlns:a16="http://schemas.microsoft.com/office/drawing/2014/main" val="2748261641"/>
                  </a:ext>
                </a:extLst>
              </a:tr>
              <a:tr h="1024134">
                <a:tc>
                  <a:txBody>
                    <a:bodyPr/>
                    <a:lstStyle/>
                    <a:p>
                      <a:r>
                        <a:rPr lang="en-US" dirty="0"/>
                        <a:t>Collected from Children</a:t>
                      </a:r>
                    </a:p>
                  </a:txBody>
                  <a:tcPr/>
                </a:tc>
                <a:tc>
                  <a:txBody>
                    <a:bodyPr/>
                    <a:lstStyle/>
                    <a:p>
                      <a:r>
                        <a:rPr lang="en-US" dirty="0"/>
                        <a:t>1,600-3,300</a:t>
                      </a:r>
                    </a:p>
                  </a:txBody>
                  <a:tcPr/>
                </a:tc>
                <a:extLst>
                  <a:ext uri="{0D108BD9-81ED-4DB2-BD59-A6C34878D82A}">
                    <a16:rowId xmlns:a16="http://schemas.microsoft.com/office/drawing/2014/main" val="1480845534"/>
                  </a:ext>
                </a:extLst>
              </a:tr>
              <a:tr h="1024134">
                <a:tc>
                  <a:txBody>
                    <a:bodyPr/>
                    <a:lstStyle/>
                    <a:p>
                      <a:r>
                        <a:rPr lang="en-US" dirty="0"/>
                        <a:t>People Never Convicted of a Crime</a:t>
                      </a:r>
                    </a:p>
                  </a:txBody>
                  <a:tcPr/>
                </a:tc>
                <a:tc>
                  <a:txBody>
                    <a:bodyPr/>
                    <a:lstStyle/>
                    <a:p>
                      <a:r>
                        <a:rPr lang="en-US" dirty="0"/>
                        <a:t>8,250</a:t>
                      </a:r>
                    </a:p>
                  </a:txBody>
                  <a:tcPr/>
                </a:tc>
                <a:extLst>
                  <a:ext uri="{0D108BD9-81ED-4DB2-BD59-A6C34878D82A}">
                    <a16:rowId xmlns:a16="http://schemas.microsoft.com/office/drawing/2014/main" val="1913464227"/>
                  </a:ext>
                </a:extLst>
              </a:tr>
              <a:tr h="1024134">
                <a:tc>
                  <a:txBody>
                    <a:bodyPr/>
                    <a:lstStyle/>
                    <a:p>
                      <a:r>
                        <a:rPr lang="en-US" dirty="0"/>
                        <a:t>Total taken from </a:t>
                      </a:r>
                      <a:r>
                        <a:rPr lang="en-US" dirty="0" err="1"/>
                        <a:t>BlPOC</a:t>
                      </a:r>
                      <a:r>
                        <a:rPr lang="en-US" dirty="0"/>
                        <a:t> New Yorkers</a:t>
                      </a:r>
                    </a:p>
                  </a:txBody>
                  <a:tcPr/>
                </a:tc>
                <a:tc>
                  <a:txBody>
                    <a:bodyPr/>
                    <a:lstStyle/>
                    <a:p>
                      <a:r>
                        <a:rPr lang="en-US" dirty="0"/>
                        <a:t>???????</a:t>
                      </a:r>
                    </a:p>
                  </a:txBody>
                  <a:tcPr/>
                </a:tc>
                <a:extLst>
                  <a:ext uri="{0D108BD9-81ED-4DB2-BD59-A6C34878D82A}">
                    <a16:rowId xmlns:a16="http://schemas.microsoft.com/office/drawing/2014/main" val="2764718018"/>
                  </a:ext>
                </a:extLst>
              </a:tr>
            </a:tbl>
          </a:graphicData>
        </a:graphic>
      </p:graphicFrame>
      <p:sp>
        <p:nvSpPr>
          <p:cNvPr id="4" name="TextBox 3">
            <a:extLst>
              <a:ext uri="{FF2B5EF4-FFF2-40B4-BE49-F238E27FC236}">
                <a16:creationId xmlns:a16="http://schemas.microsoft.com/office/drawing/2014/main" id="{0F5415F7-F17E-4E3F-84A3-33187B3BDBD9}"/>
              </a:ext>
            </a:extLst>
          </p:cNvPr>
          <p:cNvSpPr txBox="1"/>
          <p:nvPr/>
        </p:nvSpPr>
        <p:spPr>
          <a:xfrm>
            <a:off x="324996" y="1129086"/>
            <a:ext cx="4619707" cy="1754326"/>
          </a:xfrm>
          <a:prstGeom prst="rect">
            <a:avLst/>
          </a:prstGeom>
          <a:noFill/>
        </p:spPr>
        <p:txBody>
          <a:bodyPr wrap="square" rtlCol="0">
            <a:spAutoFit/>
          </a:bodyPr>
          <a:lstStyle/>
          <a:p>
            <a:r>
              <a:rPr lang="en-US" sz="3600" i="1" dirty="0">
                <a:latin typeface="Georgia" panose="02040502050405020303" pitchFamily="18" charset="0"/>
              </a:rPr>
              <a:t>ROGUE DNA BY THE NUMBERS</a:t>
            </a:r>
          </a:p>
          <a:p>
            <a:endParaRPr lang="en-US" sz="3600" dirty="0">
              <a:latin typeface="Georgia" panose="02040502050405020303" pitchFamily="18" charset="0"/>
            </a:endParaRPr>
          </a:p>
        </p:txBody>
      </p:sp>
    </p:spTree>
    <p:extLst>
      <p:ext uri="{BB962C8B-B14F-4D97-AF65-F5344CB8AC3E}">
        <p14:creationId xmlns:p14="http://schemas.microsoft.com/office/powerpoint/2010/main" val="13759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359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79C738-E052-4BA0-B2C7-FD4B5FB49074}"/>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sz="2400" i="1" dirty="0">
                <a:solidFill>
                  <a:srgbClr val="FFFFFF"/>
                </a:solidFill>
                <a:latin typeface="Georgia" panose="02040502050405020303" pitchFamily="18" charset="0"/>
              </a:rPr>
              <a:t>RACE BASED COLLECTION AND A REJECTION OF TRANSPARENCY AROUND RACE</a:t>
            </a:r>
            <a:endParaRPr lang="en-US" sz="2400" dirty="0">
              <a:solidFill>
                <a:srgbClr val="FFFFFF"/>
              </a:solidFill>
              <a:latin typeface="Georgia" panose="02040502050405020303" pitchFamily="18" charset="0"/>
            </a:endParaRPr>
          </a:p>
        </p:txBody>
      </p:sp>
      <p:pic>
        <p:nvPicPr>
          <p:cNvPr id="4" name="Content Placeholder 3">
            <a:extLst>
              <a:ext uri="{FF2B5EF4-FFF2-40B4-BE49-F238E27FC236}">
                <a16:creationId xmlns:a16="http://schemas.microsoft.com/office/drawing/2014/main" id="{F734E549-F84B-4B79-9CD9-D6F01E55080B}"/>
              </a:ext>
            </a:extLst>
          </p:cNvPr>
          <p:cNvPicPr>
            <a:picLocks noGrp="1" noChangeAspect="1"/>
          </p:cNvPicPr>
          <p:nvPr>
            <p:ph sz="half" idx="1"/>
          </p:nvPr>
        </p:nvPicPr>
        <p:blipFill rotWithShape="1">
          <a:blip r:embed="rId2"/>
          <a:srcRect t="5126" r="1" b="10539"/>
          <a:stretch/>
        </p:blipFill>
        <p:spPr>
          <a:xfrm>
            <a:off x="327547" y="321733"/>
            <a:ext cx="7058306" cy="4107392"/>
          </a:xfrm>
          <a:prstGeom prst="rect">
            <a:avLst/>
          </a:prstGeom>
        </p:spPr>
      </p:pic>
      <p:sp>
        <p:nvSpPr>
          <p:cNvPr id="19" name="Rectangle 1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3">
            <a:extLst>
              <a:ext uri="{FF2B5EF4-FFF2-40B4-BE49-F238E27FC236}">
                <a16:creationId xmlns:a16="http://schemas.microsoft.com/office/drawing/2014/main" id="{1C5C0234-C0B7-4102-BEDD-DD54E388318E}"/>
              </a:ext>
            </a:extLst>
          </p:cNvPr>
          <p:cNvSpPr>
            <a:spLocks noGrp="1"/>
          </p:cNvSpPr>
          <p:nvPr>
            <p:ph sz="half" idx="2"/>
          </p:nvPr>
        </p:nvSpPr>
        <p:spPr>
          <a:xfrm>
            <a:off x="8005261" y="826324"/>
            <a:ext cx="3424739" cy="4852362"/>
          </a:xfrm>
        </p:spPr>
        <p:txBody>
          <a:bodyPr vert="horz" lIns="45720" tIns="45720" rIns="45720" bIns="45720" rtlCol="0" anchor="ctr">
            <a:normAutofit lnSpcReduction="10000"/>
          </a:bodyPr>
          <a:lstStyle/>
          <a:p>
            <a:r>
              <a:rPr lang="en-US" sz="1500" dirty="0">
                <a:solidFill>
                  <a:srgbClr val="FFFFFF"/>
                </a:solidFill>
                <a:latin typeface="Georgia" panose="02040502050405020303" pitchFamily="18" charset="0"/>
              </a:rPr>
              <a:t>COUNCIL MEMBER GIBSON: Do you have race and ethnicity, age? </a:t>
            </a:r>
          </a:p>
          <a:p>
            <a:endParaRPr lang="en-US" sz="1500" dirty="0">
              <a:solidFill>
                <a:srgbClr val="FFFFFF"/>
              </a:solidFill>
              <a:latin typeface="Georgia" panose="02040502050405020303" pitchFamily="18" charset="0"/>
            </a:endParaRPr>
          </a:p>
          <a:p>
            <a:r>
              <a:rPr lang="en-US" sz="1500" dirty="0">
                <a:solidFill>
                  <a:srgbClr val="FFFFFF"/>
                </a:solidFill>
                <a:latin typeface="Georgia" panose="02040502050405020303" pitchFamily="18" charset="0"/>
              </a:rPr>
              <a:t>CHIEF HARRISON: Council, Councilwoman, no, but, once again is this. Once, um, I was given the blessing to be in the position. I've taken a look at a couple things. That was kind of like my first question, well, what's the demographics. Um, I was a little disappointed that we didn't have that, and that's something that we're putting place as we speak right now regarding making sure that that's documented by the investigator that's taking these samples. So now if we have to share that information with the public, um, we're able to do that going into the future. So it's, it's a work in progress. I apologize that we don't have for you at this time, but I can reassure you going into the future we will have better answers going for you. </a:t>
            </a:r>
          </a:p>
        </p:txBody>
      </p:sp>
    </p:spTree>
    <p:extLst>
      <p:ext uri="{BB962C8B-B14F-4D97-AF65-F5344CB8AC3E}">
        <p14:creationId xmlns:p14="http://schemas.microsoft.com/office/powerpoint/2010/main" val="2999315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6AB9711F-9D4F-49B4-892B-FEF66AA2F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Oval 5">
            <a:extLst>
              <a:ext uri="{FF2B5EF4-FFF2-40B4-BE49-F238E27FC236}">
                <a16:creationId xmlns:a16="http://schemas.microsoft.com/office/drawing/2014/main" id="{3A32867E-64D3-4B51-85AC-D771EA43C3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2" name="Straight Connector 41">
            <a:extLst>
              <a:ext uri="{FF2B5EF4-FFF2-40B4-BE49-F238E27FC236}">
                <a16:creationId xmlns:a16="http://schemas.microsoft.com/office/drawing/2014/main" id="{AFD44988-8DFE-46FC-967A-F6DB265384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E835F94-838B-4AF1-88CA-049E9D27FD16}"/>
              </a:ext>
            </a:extLst>
          </p:cNvPr>
          <p:cNvSpPr>
            <a:spLocks noGrp="1"/>
          </p:cNvSpPr>
          <p:nvPr>
            <p:ph type="title"/>
          </p:nvPr>
        </p:nvSpPr>
        <p:spPr>
          <a:xfrm>
            <a:off x="457200" y="4960137"/>
            <a:ext cx="7772400" cy="1463040"/>
          </a:xfrm>
        </p:spPr>
        <p:txBody>
          <a:bodyPr vert="horz" lIns="91440" tIns="45720" rIns="91440" bIns="45720" rtlCol="0" anchor="ctr">
            <a:normAutofit fontScale="90000"/>
          </a:bodyPr>
          <a:lstStyle/>
          <a:p>
            <a:pPr algn="r"/>
            <a:r>
              <a:rPr lang="en-US" sz="3900" i="1" spc="200" dirty="0">
                <a:latin typeface="Georgia" panose="02040502050405020303" pitchFamily="18" charset="0"/>
              </a:rPr>
              <a:t>‘PERMANENT SUSPECTS’: BIPOC People in genetic purgatory</a:t>
            </a:r>
            <a:endParaRPr lang="en-US" sz="3900" spc="200" dirty="0">
              <a:latin typeface="Georgia" panose="02040502050405020303" pitchFamily="18" charset="0"/>
            </a:endParaRPr>
          </a:p>
        </p:txBody>
      </p:sp>
      <p:sp useBgFill="1">
        <p:nvSpPr>
          <p:cNvPr id="44" name="Rectangle 43">
            <a:extLst>
              <a:ext uri="{FF2B5EF4-FFF2-40B4-BE49-F238E27FC236}">
                <a16:creationId xmlns:a16="http://schemas.microsoft.com/office/drawing/2014/main" id="{41469D4B-DB9A-47FC-8294-01AD5FAC90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a:extLst>
              <a:ext uri="{FF2B5EF4-FFF2-40B4-BE49-F238E27FC236}">
                <a16:creationId xmlns:a16="http://schemas.microsoft.com/office/drawing/2014/main" id="{5D6E07D1-FA10-4731-92C6-283BE603EE59}"/>
              </a:ext>
            </a:extLst>
          </p:cNvPr>
          <p:cNvPicPr>
            <a:picLocks noChangeAspect="1"/>
          </p:cNvPicPr>
          <p:nvPr/>
        </p:nvPicPr>
        <p:blipFill rotWithShape="1">
          <a:blip r:embed="rId2"/>
          <a:srcRect t="927" r="-2" b="31308"/>
          <a:stretch/>
        </p:blipFill>
        <p:spPr>
          <a:xfrm>
            <a:off x="20" y="10"/>
            <a:ext cx="7373769" cy="4571990"/>
          </a:xfrm>
          <a:prstGeom prst="rect">
            <a:avLst/>
          </a:prstGeom>
        </p:spPr>
      </p:pic>
      <p:pic>
        <p:nvPicPr>
          <p:cNvPr id="8" name="Content Placeholder 7">
            <a:extLst>
              <a:ext uri="{FF2B5EF4-FFF2-40B4-BE49-F238E27FC236}">
                <a16:creationId xmlns:a16="http://schemas.microsoft.com/office/drawing/2014/main" id="{39FE12AA-6A15-46F6-8F75-588892B17BC0}"/>
              </a:ext>
            </a:extLst>
          </p:cNvPr>
          <p:cNvPicPr>
            <a:picLocks noChangeAspect="1"/>
          </p:cNvPicPr>
          <p:nvPr/>
        </p:nvPicPr>
        <p:blipFill rotWithShape="1">
          <a:blip r:embed="rId3"/>
          <a:srcRect r="2562" b="4"/>
          <a:stretch/>
        </p:blipFill>
        <p:spPr>
          <a:xfrm>
            <a:off x="7527058" y="10"/>
            <a:ext cx="4664942" cy="4571990"/>
          </a:xfrm>
          <a:prstGeom prst="rect">
            <a:avLst/>
          </a:prstGeom>
        </p:spPr>
      </p:pic>
    </p:spTree>
    <p:extLst>
      <p:ext uri="{BB962C8B-B14F-4D97-AF65-F5344CB8AC3E}">
        <p14:creationId xmlns:p14="http://schemas.microsoft.com/office/powerpoint/2010/main" val="968290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7" name="Straight Connector 26">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29" name="Rectangle 28">
            <a:extLst>
              <a:ext uri="{FF2B5EF4-FFF2-40B4-BE49-F238E27FC236}">
                <a16:creationId xmlns:a16="http://schemas.microsoft.com/office/drawing/2014/main" id="{CA73784B-AC76-4BAD-93AF-C72D0EDFD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61052DA2-D30B-4D34-959C-08236F2CDA48}"/>
              </a:ext>
            </a:extLst>
          </p:cNvPr>
          <p:cNvSpPr>
            <a:spLocks noGrp="1"/>
          </p:cNvSpPr>
          <p:nvPr>
            <p:ph type="title"/>
          </p:nvPr>
        </p:nvSpPr>
        <p:spPr>
          <a:xfrm>
            <a:off x="325120" y="730457"/>
            <a:ext cx="4203307" cy="3034857"/>
          </a:xfrm>
        </p:spPr>
        <p:txBody>
          <a:bodyPr vert="horz" lIns="91440" tIns="45720" rIns="91440" bIns="45720" rtlCol="0" anchor="b">
            <a:normAutofit/>
          </a:bodyPr>
          <a:lstStyle/>
          <a:p>
            <a:r>
              <a:rPr lang="en-US" sz="3200" i="1" spc="200" dirty="0">
                <a:latin typeface="Georgia" panose="02040502050405020303" pitchFamily="18" charset="0"/>
              </a:rPr>
              <a:t>HOW NEW YORK CITY WENT ‘ROGUE’ ON DNA</a:t>
            </a:r>
            <a:endParaRPr lang="en-US" sz="3200" i="1" kern="1200" cap="all" spc="200" baseline="0" dirty="0">
              <a:solidFill>
                <a:schemeClr val="tx1">
                  <a:lumMod val="95000"/>
                  <a:lumOff val="5000"/>
                </a:schemeClr>
              </a:solidFill>
              <a:latin typeface="Georgia" panose="02040502050405020303" pitchFamily="18" charset="0"/>
            </a:endParaRPr>
          </a:p>
        </p:txBody>
      </p:sp>
      <p:cxnSp>
        <p:nvCxnSpPr>
          <p:cNvPr id="31" name="Straight Connector 30">
            <a:extLst>
              <a:ext uri="{FF2B5EF4-FFF2-40B4-BE49-F238E27FC236}">
                <a16:creationId xmlns:a16="http://schemas.microsoft.com/office/drawing/2014/main" id="{811DCF04-0C7C-44FC-8246-FC8D736B1A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0698" y="3765314"/>
            <a:ext cx="32004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8194" name="Picture 2" descr="NYS DNA Databank graphic">
            <a:extLst>
              <a:ext uri="{FF2B5EF4-FFF2-40B4-BE49-F238E27FC236}">
                <a16:creationId xmlns:a16="http://schemas.microsoft.com/office/drawing/2014/main" id="{205C98CD-C967-4EA0-8330-A408B47966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3547" y="893017"/>
            <a:ext cx="7005320" cy="4693564"/>
          </a:xfrm>
          <a:prstGeom prst="rect">
            <a:avLst/>
          </a:prstGeom>
          <a:noFill/>
          <a:extLst>
            <a:ext uri="{909E8E84-426E-40DD-AFC4-6F175D3DCCD1}">
              <a14:hiddenFill xmlns:a14="http://schemas.microsoft.com/office/drawing/2010/main">
                <a:solidFill>
                  <a:srgbClr val="FFFFFF"/>
                </a:solidFill>
              </a14:hiddenFill>
            </a:ext>
          </a:extLst>
        </p:spPr>
      </p:pic>
      <p:sp>
        <p:nvSpPr>
          <p:cNvPr id="13" name="Oval 12">
            <a:extLst>
              <a:ext uri="{FF2B5EF4-FFF2-40B4-BE49-F238E27FC236}">
                <a16:creationId xmlns:a16="http://schemas.microsoft.com/office/drawing/2014/main" id="{82A15D78-8744-4520-9EEE-1414ECD2A907}"/>
              </a:ext>
            </a:extLst>
          </p:cNvPr>
          <p:cNvSpPr/>
          <p:nvPr/>
        </p:nvSpPr>
        <p:spPr>
          <a:xfrm>
            <a:off x="6913538" y="4069081"/>
            <a:ext cx="1869440" cy="10058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Local “suspect” index</a:t>
            </a:r>
          </a:p>
        </p:txBody>
      </p:sp>
    </p:spTree>
    <p:extLst>
      <p:ext uri="{BB962C8B-B14F-4D97-AF65-F5344CB8AC3E}">
        <p14:creationId xmlns:p14="http://schemas.microsoft.com/office/powerpoint/2010/main" val="2369697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D42E1-E1CA-4537-BBE7-55B0A792C368}"/>
              </a:ext>
            </a:extLst>
          </p:cNvPr>
          <p:cNvSpPr>
            <a:spLocks noGrp="1"/>
          </p:cNvSpPr>
          <p:nvPr>
            <p:ph type="title"/>
          </p:nvPr>
        </p:nvSpPr>
        <p:spPr/>
        <p:txBody>
          <a:bodyPr>
            <a:normAutofit/>
          </a:bodyPr>
          <a:lstStyle/>
          <a:p>
            <a:r>
              <a:rPr lang="en-US" sz="3200" i="1" dirty="0">
                <a:latin typeface="Georgia" panose="02040502050405020303" pitchFamily="18" charset="0"/>
              </a:rPr>
              <a:t>WHO IS IN THE NEW YORK STATE DNA IDENTIFICATION INDEX? </a:t>
            </a:r>
          </a:p>
        </p:txBody>
      </p:sp>
      <p:sp>
        <p:nvSpPr>
          <p:cNvPr id="5" name="Text Placeholder 4">
            <a:extLst>
              <a:ext uri="{FF2B5EF4-FFF2-40B4-BE49-F238E27FC236}">
                <a16:creationId xmlns:a16="http://schemas.microsoft.com/office/drawing/2014/main" id="{01DBB4E3-4EF1-4637-B747-778E6A7C2336}"/>
              </a:ext>
            </a:extLst>
          </p:cNvPr>
          <p:cNvSpPr>
            <a:spLocks noGrp="1"/>
          </p:cNvSpPr>
          <p:nvPr>
            <p:ph type="body" idx="1"/>
          </p:nvPr>
        </p:nvSpPr>
        <p:spPr>
          <a:xfrm>
            <a:off x="1024128" y="2084832"/>
            <a:ext cx="4754880" cy="822960"/>
          </a:xfrm>
        </p:spPr>
        <p:txBody>
          <a:bodyPr/>
          <a:lstStyle/>
          <a:p>
            <a:r>
              <a:rPr lang="en-US" dirty="0">
                <a:latin typeface="Georgia" panose="02040502050405020303" pitchFamily="18" charset="0"/>
              </a:rPr>
              <a:t>Who </a:t>
            </a:r>
            <a:r>
              <a:rPr lang="en-US" u="sng" dirty="0">
                <a:latin typeface="Georgia" panose="02040502050405020303" pitchFamily="18" charset="0"/>
              </a:rPr>
              <a:t>is</a:t>
            </a:r>
            <a:r>
              <a:rPr lang="en-US" dirty="0">
                <a:latin typeface="Georgia" panose="02040502050405020303" pitchFamily="18" charset="0"/>
              </a:rPr>
              <a:t> in the State ID index? </a:t>
            </a:r>
          </a:p>
        </p:txBody>
      </p:sp>
      <p:sp>
        <p:nvSpPr>
          <p:cNvPr id="3" name="Content Placeholder 2">
            <a:extLst>
              <a:ext uri="{FF2B5EF4-FFF2-40B4-BE49-F238E27FC236}">
                <a16:creationId xmlns:a16="http://schemas.microsoft.com/office/drawing/2014/main" id="{7DF91F3F-1A9F-4E1C-8498-F143C49E7C32}"/>
              </a:ext>
            </a:extLst>
          </p:cNvPr>
          <p:cNvSpPr>
            <a:spLocks noGrp="1"/>
          </p:cNvSpPr>
          <p:nvPr>
            <p:ph sz="half" idx="2"/>
          </p:nvPr>
        </p:nvSpPr>
        <p:spPr>
          <a:xfrm>
            <a:off x="1024128" y="2872984"/>
            <a:ext cx="4754880" cy="3341572"/>
          </a:xfrm>
        </p:spPr>
        <p:txBody>
          <a:bodyPr>
            <a:normAutofit fontScale="85000" lnSpcReduction="10000"/>
          </a:bodyPr>
          <a:lstStyle/>
          <a:p>
            <a:r>
              <a:rPr lang="en-US" dirty="0">
                <a:latin typeface="Georgia" panose="02040502050405020303" pitchFamily="18" charset="0"/>
              </a:rPr>
              <a:t>People convicted of “Designated Offenses”</a:t>
            </a:r>
          </a:p>
          <a:p>
            <a:endParaRPr lang="en-US" dirty="0">
              <a:latin typeface="Georgia" panose="02040502050405020303" pitchFamily="18" charset="0"/>
            </a:endParaRPr>
          </a:p>
          <a:p>
            <a:pPr lvl="1"/>
            <a:r>
              <a:rPr lang="en-US" dirty="0">
                <a:latin typeface="Georgia" panose="02040502050405020303" pitchFamily="18" charset="0"/>
              </a:rPr>
              <a:t>Designated offender” means a person convicted of any felony defined in any chapter of the laws of the state or any misdemeanor defined in the penal law except that where the person is convicted under section 221.10 of the penal law , only a person convicted under subdivision two of such section, or a person convicted under subdivision one of such section who stands previously convicted of any crime as defined in subdivision six of section 10.00 of the penal law .</a:t>
            </a:r>
          </a:p>
          <a:p>
            <a:r>
              <a:rPr lang="en-US" dirty="0">
                <a:latin typeface="Georgia" panose="02040502050405020303" pitchFamily="18" charset="0"/>
              </a:rPr>
              <a:t>People on probation or parole</a:t>
            </a:r>
          </a:p>
        </p:txBody>
      </p:sp>
      <p:sp>
        <p:nvSpPr>
          <p:cNvPr id="6" name="Text Placeholder 5">
            <a:extLst>
              <a:ext uri="{FF2B5EF4-FFF2-40B4-BE49-F238E27FC236}">
                <a16:creationId xmlns:a16="http://schemas.microsoft.com/office/drawing/2014/main" id="{40595D4D-AE40-4B53-BC51-4E3BF613A281}"/>
              </a:ext>
            </a:extLst>
          </p:cNvPr>
          <p:cNvSpPr>
            <a:spLocks noGrp="1"/>
          </p:cNvSpPr>
          <p:nvPr>
            <p:ph type="body" sz="quarter" idx="3"/>
          </p:nvPr>
        </p:nvSpPr>
        <p:spPr>
          <a:xfrm>
            <a:off x="5990888" y="2084832"/>
            <a:ext cx="4754880" cy="822960"/>
          </a:xfrm>
        </p:spPr>
        <p:txBody>
          <a:bodyPr/>
          <a:lstStyle/>
          <a:p>
            <a:r>
              <a:rPr lang="en-US" dirty="0">
                <a:latin typeface="Georgia" panose="02040502050405020303" pitchFamily="18" charset="0"/>
              </a:rPr>
              <a:t>Who is </a:t>
            </a:r>
            <a:r>
              <a:rPr lang="en-US" u="sng" dirty="0">
                <a:latin typeface="Georgia" panose="02040502050405020303" pitchFamily="18" charset="0"/>
              </a:rPr>
              <a:t>not</a:t>
            </a:r>
            <a:r>
              <a:rPr lang="en-US" dirty="0">
                <a:latin typeface="Georgia" panose="02040502050405020303" pitchFamily="18" charset="0"/>
              </a:rPr>
              <a:t> in the State ID index? </a:t>
            </a:r>
          </a:p>
        </p:txBody>
      </p:sp>
      <p:sp>
        <p:nvSpPr>
          <p:cNvPr id="4" name="Content Placeholder 3">
            <a:extLst>
              <a:ext uri="{FF2B5EF4-FFF2-40B4-BE49-F238E27FC236}">
                <a16:creationId xmlns:a16="http://schemas.microsoft.com/office/drawing/2014/main" id="{33D1A352-E87A-4287-AD8C-F3546C1DA78F}"/>
              </a:ext>
            </a:extLst>
          </p:cNvPr>
          <p:cNvSpPr>
            <a:spLocks noGrp="1"/>
          </p:cNvSpPr>
          <p:nvPr>
            <p:ph sz="quarter" idx="4"/>
          </p:nvPr>
        </p:nvSpPr>
        <p:spPr>
          <a:xfrm>
            <a:off x="5990888" y="2872984"/>
            <a:ext cx="4754880" cy="3341572"/>
          </a:xfrm>
        </p:spPr>
        <p:txBody>
          <a:bodyPr>
            <a:normAutofit fontScale="85000" lnSpcReduction="10000"/>
          </a:bodyPr>
          <a:lstStyle/>
          <a:p>
            <a:r>
              <a:rPr lang="en-US" dirty="0">
                <a:latin typeface="Georgia" panose="02040502050405020303" pitchFamily="18" charset="0"/>
              </a:rPr>
              <a:t>People who are not convicted of crimes.</a:t>
            </a:r>
          </a:p>
          <a:p>
            <a:r>
              <a:rPr lang="en-US">
                <a:latin typeface="Georgia" panose="02040502050405020303" pitchFamily="18" charset="0"/>
              </a:rPr>
              <a:t>Arrestees</a:t>
            </a:r>
            <a:r>
              <a:rPr lang="en-US" dirty="0">
                <a:latin typeface="Georgia" panose="02040502050405020303" pitchFamily="18" charset="0"/>
              </a:rPr>
              <a:t>	</a:t>
            </a:r>
          </a:p>
          <a:p>
            <a:r>
              <a:rPr lang="en-US" dirty="0">
                <a:latin typeface="Georgia" panose="02040502050405020303" pitchFamily="18" charset="0"/>
              </a:rPr>
              <a:t>Children and youthful offenders</a:t>
            </a:r>
          </a:p>
          <a:p>
            <a:r>
              <a:rPr lang="en-US" dirty="0">
                <a:latin typeface="Georgia" panose="02040502050405020303" pitchFamily="18" charset="0"/>
              </a:rPr>
              <a:t>People who are exonerated or pardoned</a:t>
            </a:r>
          </a:p>
          <a:p>
            <a:endParaRPr lang="en-US" dirty="0">
              <a:latin typeface="Georgia" panose="02040502050405020303" pitchFamily="18" charset="0"/>
            </a:endParaRPr>
          </a:p>
          <a:p>
            <a:r>
              <a:rPr lang="en-US" i="1" dirty="0">
                <a:latin typeface="Georgia" panose="02040502050405020303" pitchFamily="18" charset="0"/>
              </a:rPr>
              <a:t>People who </a:t>
            </a:r>
            <a:r>
              <a:rPr lang="en-US" i="1" u="sng" dirty="0">
                <a:latin typeface="Georgia" panose="02040502050405020303" pitchFamily="18" charset="0"/>
              </a:rPr>
              <a:t>were </a:t>
            </a:r>
            <a:r>
              <a:rPr lang="en-US" i="1" dirty="0">
                <a:latin typeface="Georgia" panose="02040502050405020303" pitchFamily="18" charset="0"/>
              </a:rPr>
              <a:t>in the State index, but are later exonerated, pardoned, or adjudicated as a youth are </a:t>
            </a:r>
            <a:r>
              <a:rPr lang="en-US" i="1" u="sng" dirty="0">
                <a:latin typeface="Georgia" panose="02040502050405020303" pitchFamily="18" charset="0"/>
              </a:rPr>
              <a:t>automatically </a:t>
            </a:r>
            <a:r>
              <a:rPr lang="en-US" i="1" dirty="0">
                <a:latin typeface="Georgia" panose="02040502050405020303" pitchFamily="18" charset="0"/>
              </a:rPr>
              <a:t>removed from the index</a:t>
            </a:r>
            <a:r>
              <a:rPr lang="en-US" dirty="0">
                <a:latin typeface="Georgia" panose="02040502050405020303" pitchFamily="18" charset="0"/>
              </a:rPr>
              <a:t>. </a:t>
            </a:r>
            <a:endParaRPr lang="en-US" i="1" dirty="0">
              <a:latin typeface="Georgia" panose="02040502050405020303" pitchFamily="18" charset="0"/>
            </a:endParaRPr>
          </a:p>
          <a:p>
            <a:endParaRPr lang="en-US" dirty="0">
              <a:latin typeface="Georgia" panose="02040502050405020303" pitchFamily="18" charset="0"/>
            </a:endParaRPr>
          </a:p>
        </p:txBody>
      </p:sp>
      <p:sp>
        <p:nvSpPr>
          <p:cNvPr id="7" name="TextBox 6">
            <a:extLst>
              <a:ext uri="{FF2B5EF4-FFF2-40B4-BE49-F238E27FC236}">
                <a16:creationId xmlns:a16="http://schemas.microsoft.com/office/drawing/2014/main" id="{166EDCF8-5175-450E-ADA6-784869624D24}"/>
              </a:ext>
            </a:extLst>
          </p:cNvPr>
          <p:cNvSpPr txBox="1"/>
          <p:nvPr/>
        </p:nvSpPr>
        <p:spPr>
          <a:xfrm>
            <a:off x="437322" y="6488264"/>
            <a:ext cx="2441694" cy="261610"/>
          </a:xfrm>
          <a:prstGeom prst="rect">
            <a:avLst/>
          </a:prstGeom>
          <a:noFill/>
        </p:spPr>
        <p:txBody>
          <a:bodyPr wrap="none" rtlCol="0">
            <a:spAutoFit/>
          </a:bodyPr>
          <a:lstStyle/>
          <a:p>
            <a:r>
              <a:rPr lang="en-US" sz="1100" i="1" dirty="0">
                <a:latin typeface="Georgia" panose="02040502050405020303" pitchFamily="18" charset="0"/>
              </a:rPr>
              <a:t>Sources: </a:t>
            </a:r>
            <a:r>
              <a:rPr lang="en-US" sz="1100" dirty="0">
                <a:latin typeface="Georgia" panose="02040502050405020303" pitchFamily="18" charset="0"/>
              </a:rPr>
              <a:t>Executive Law 995; </a:t>
            </a:r>
            <a:r>
              <a:rPr lang="en-US" sz="1100" i="1" dirty="0">
                <a:latin typeface="Georgia" panose="02040502050405020303" pitchFamily="18" charset="0"/>
              </a:rPr>
              <a:t>et seq. </a:t>
            </a:r>
          </a:p>
        </p:txBody>
      </p:sp>
    </p:spTree>
    <p:extLst>
      <p:ext uri="{BB962C8B-B14F-4D97-AF65-F5344CB8AC3E}">
        <p14:creationId xmlns:p14="http://schemas.microsoft.com/office/powerpoint/2010/main" val="985954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2" descr="New York State Assembly | LinkedIn">
            <a:extLst>
              <a:ext uri="{FF2B5EF4-FFF2-40B4-BE49-F238E27FC236}">
                <a16:creationId xmlns:a16="http://schemas.microsoft.com/office/drawing/2014/main" id="{9651BC99-0552-4A05-98AE-4128E51D1B7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55" r="3813" b="-1"/>
          <a:stretch/>
        </p:blipFill>
        <p:spPr bwMode="auto">
          <a:xfrm>
            <a:off x="762000" y="1532611"/>
            <a:ext cx="3149873" cy="344885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9E3768D8-EFC9-4C60-B7F2-E144F5A25DE7}"/>
              </a:ext>
            </a:extLst>
          </p:cNvPr>
          <p:cNvSpPr/>
          <p:nvPr/>
        </p:nvSpPr>
        <p:spPr>
          <a:xfrm>
            <a:off x="4941693" y="711200"/>
            <a:ext cx="6671187" cy="4023360"/>
          </a:xfrm>
          <a:prstGeom prst="rect">
            <a:avLst/>
          </a:prstGeom>
        </p:spPr>
        <p:txBody>
          <a:bodyPr vert="horz" lIns="45720" tIns="45720" rIns="45720" bIns="45720" rtlCol="0">
            <a:noAutofit/>
          </a:bodyPr>
          <a:lstStyle/>
          <a:p>
            <a:pPr defTabSz="914400">
              <a:lnSpc>
                <a:spcPct val="90000"/>
              </a:lnSpc>
              <a:spcAft>
                <a:spcPts val="600"/>
              </a:spcAft>
              <a:buClr>
                <a:schemeClr val="accent1"/>
              </a:buClr>
            </a:pPr>
            <a:r>
              <a:rPr lang="en-US" sz="1600" dirty="0">
                <a:latin typeface="Georgia" panose="02040502050405020303" pitchFamily="18" charset="0"/>
              </a:rPr>
              <a:t>MR. REILLY: … I do see this as the last incremental step before we collect everybody's DNA using the same rationale that now we can catch the criminals. And law officers, all those in the judicial system, of course, would love to have everybody's DNA, and I've heard that suggested in this very Chamber.... </a:t>
            </a:r>
            <a:r>
              <a:rPr lang="en-US" sz="1600" b="1" i="1" dirty="0">
                <a:latin typeface="Georgia" panose="02040502050405020303" pitchFamily="18" charset="0"/>
              </a:rPr>
              <a:t>[W]</a:t>
            </a:r>
            <a:r>
              <a:rPr lang="en-US" sz="1600" b="1" i="1" dirty="0" err="1">
                <a:latin typeface="Georgia" panose="02040502050405020303" pitchFamily="18" charset="0"/>
              </a:rPr>
              <a:t>e've</a:t>
            </a:r>
            <a:r>
              <a:rPr lang="en-US" sz="1600" b="1" i="1" dirty="0">
                <a:latin typeface="Georgia" panose="02040502050405020303" pitchFamily="18" charset="0"/>
              </a:rPr>
              <a:t> seen a steady incremental expansion of the database over the last seven years and, I believe, that collecting everybody's DNA is a very, very serious violation of our privacy rights</a:t>
            </a:r>
            <a:r>
              <a:rPr lang="en-US" sz="1600" b="1" dirty="0">
                <a:latin typeface="Georgia" panose="02040502050405020303" pitchFamily="18" charset="0"/>
              </a:rPr>
              <a:t>.</a:t>
            </a:r>
          </a:p>
          <a:p>
            <a:pPr defTabSz="914400">
              <a:lnSpc>
                <a:spcPct val="90000"/>
              </a:lnSpc>
              <a:spcAft>
                <a:spcPts val="600"/>
              </a:spcAft>
              <a:buClr>
                <a:schemeClr val="accent1"/>
              </a:buClr>
            </a:pPr>
            <a:endParaRPr lang="en-US" sz="1600" dirty="0">
              <a:latin typeface="Georgia" panose="02040502050405020303" pitchFamily="18" charset="0"/>
            </a:endParaRPr>
          </a:p>
          <a:p>
            <a:pPr defTabSz="914400">
              <a:lnSpc>
                <a:spcPct val="90000"/>
              </a:lnSpc>
              <a:spcAft>
                <a:spcPts val="600"/>
              </a:spcAft>
              <a:buClr>
                <a:schemeClr val="accent1"/>
              </a:buClr>
            </a:pPr>
            <a:r>
              <a:rPr lang="en-US" sz="1600" dirty="0">
                <a:latin typeface="Georgia" panose="02040502050405020303" pitchFamily="18" charset="0"/>
              </a:rPr>
              <a:t>MR. LENTOL: Well, if what you mean by “collecting everybody's DNA” you're talking about those people who are convicted of crimes, you are correct. </a:t>
            </a:r>
            <a:r>
              <a:rPr lang="en-US" sz="1600" b="1" i="1" dirty="0">
                <a:latin typeface="Georgia" panose="02040502050405020303" pitchFamily="18" charset="0"/>
              </a:rPr>
              <a:t>That's not everybody in the world. It's everybody who[ has] been convicted of a crime</a:t>
            </a:r>
            <a:r>
              <a:rPr lang="en-US" sz="1600" b="1" dirty="0">
                <a:latin typeface="Georgia" panose="02040502050405020303" pitchFamily="18" charset="0"/>
              </a:rPr>
              <a:t>.</a:t>
            </a:r>
            <a:endParaRPr lang="en-US" sz="1600" dirty="0">
              <a:latin typeface="Georgia" panose="02040502050405020303" pitchFamily="18" charset="0"/>
            </a:endParaRPr>
          </a:p>
          <a:p>
            <a:pPr defTabSz="914400">
              <a:lnSpc>
                <a:spcPct val="90000"/>
              </a:lnSpc>
              <a:spcAft>
                <a:spcPts val="600"/>
              </a:spcAft>
              <a:buClr>
                <a:schemeClr val="accent1"/>
              </a:buClr>
            </a:pPr>
            <a:r>
              <a:rPr lang="en-US" sz="1600" dirty="0">
                <a:latin typeface="Georgia" panose="02040502050405020303" pitchFamily="18" charset="0"/>
              </a:rPr>
              <a:t>***</a:t>
            </a:r>
          </a:p>
          <a:p>
            <a:pPr defTabSz="914400">
              <a:lnSpc>
                <a:spcPct val="90000"/>
              </a:lnSpc>
              <a:spcAft>
                <a:spcPts val="600"/>
              </a:spcAft>
              <a:buClr>
                <a:schemeClr val="accent1"/>
              </a:buClr>
            </a:pPr>
            <a:r>
              <a:rPr lang="en-US" sz="1600" dirty="0">
                <a:latin typeface="Georgia" panose="02040502050405020303" pitchFamily="18" charset="0"/>
              </a:rPr>
              <a:t>MR. REILLY: My question is </a:t>
            </a:r>
            <a:r>
              <a:rPr lang="en-US" sz="1600" b="1" i="1" dirty="0">
                <a:latin typeface="Georgia" panose="02040502050405020303" pitchFamily="18" charset="0"/>
              </a:rPr>
              <a:t>would you make a definitive statement here that you, as the sponsor of this legislation and, really, the father of this concept, that you will adamantly oppose any further expansion of the database?</a:t>
            </a:r>
          </a:p>
          <a:p>
            <a:pPr defTabSz="914400">
              <a:lnSpc>
                <a:spcPct val="90000"/>
              </a:lnSpc>
              <a:spcAft>
                <a:spcPts val="600"/>
              </a:spcAft>
              <a:buClr>
                <a:schemeClr val="accent1"/>
              </a:buClr>
            </a:pPr>
            <a:endParaRPr lang="en-US" sz="1600" dirty="0">
              <a:latin typeface="Georgia" panose="02040502050405020303" pitchFamily="18" charset="0"/>
            </a:endParaRPr>
          </a:p>
          <a:p>
            <a:pPr defTabSz="914400">
              <a:lnSpc>
                <a:spcPct val="90000"/>
              </a:lnSpc>
              <a:spcAft>
                <a:spcPts val="600"/>
              </a:spcAft>
              <a:buClr>
                <a:schemeClr val="accent1"/>
              </a:buClr>
            </a:pPr>
            <a:r>
              <a:rPr lang="en-US" sz="1600" dirty="0">
                <a:latin typeface="Georgia" panose="02040502050405020303" pitchFamily="18" charset="0"/>
              </a:rPr>
              <a:t>MR. LENTOL: </a:t>
            </a:r>
            <a:r>
              <a:rPr lang="en-US" sz="1600" b="1" i="1" dirty="0">
                <a:latin typeface="Georgia" panose="02040502050405020303" pitchFamily="18" charset="0"/>
              </a:rPr>
              <a:t>Yes</a:t>
            </a:r>
            <a:r>
              <a:rPr lang="en-US" sz="1600" b="1" dirty="0">
                <a:latin typeface="Georgia" panose="02040502050405020303" pitchFamily="18" charset="0"/>
              </a:rPr>
              <a:t>.</a:t>
            </a:r>
            <a:endParaRPr lang="en-US" sz="1600" dirty="0">
              <a:latin typeface="Georgia" panose="02040502050405020303" pitchFamily="18" charset="0"/>
            </a:endParaRPr>
          </a:p>
          <a:p>
            <a:pPr defTabSz="914400">
              <a:lnSpc>
                <a:spcPct val="90000"/>
              </a:lnSpc>
              <a:spcAft>
                <a:spcPts val="600"/>
              </a:spcAft>
              <a:buClr>
                <a:schemeClr val="accent1"/>
              </a:buClr>
            </a:pPr>
            <a:r>
              <a:rPr lang="en-US" sz="1600" dirty="0">
                <a:latin typeface="Georgia" panose="02040502050405020303" pitchFamily="18" charset="0"/>
              </a:rPr>
              <a:t> </a:t>
            </a:r>
          </a:p>
          <a:p>
            <a:pPr defTabSz="914400">
              <a:lnSpc>
                <a:spcPct val="90000"/>
              </a:lnSpc>
              <a:spcAft>
                <a:spcPts val="600"/>
              </a:spcAft>
              <a:buClr>
                <a:schemeClr val="accent1"/>
              </a:buClr>
            </a:pPr>
            <a:r>
              <a:rPr lang="en-US" sz="1600" dirty="0">
                <a:latin typeface="Georgia" panose="02040502050405020303" pitchFamily="18" charset="0"/>
              </a:rPr>
              <a:t>NY Assembly Debate on </a:t>
            </a:r>
            <a:r>
              <a:rPr lang="en-US" sz="1600" b="1" dirty="0">
                <a:latin typeface="Georgia" panose="02040502050405020303" pitchFamily="18" charset="0"/>
              </a:rPr>
              <a:t>A</a:t>
            </a:r>
            <a:r>
              <a:rPr lang="en-US" sz="1600" dirty="0">
                <a:latin typeface="Georgia" panose="02040502050405020303" pitchFamily="18" charset="0"/>
              </a:rPr>
              <a:t>-</a:t>
            </a:r>
            <a:r>
              <a:rPr lang="en-US" sz="1600" b="1" dirty="0">
                <a:latin typeface="Georgia" panose="02040502050405020303" pitchFamily="18" charset="0"/>
              </a:rPr>
              <a:t>9555</a:t>
            </a:r>
            <a:r>
              <a:rPr lang="en-US" sz="1600" dirty="0">
                <a:latin typeface="Georgia" panose="02040502050405020303" pitchFamily="18" charset="0"/>
              </a:rPr>
              <a:t>, March 15, 2012 (emphasis added).</a:t>
            </a:r>
          </a:p>
        </p:txBody>
      </p:sp>
    </p:spTree>
    <p:extLst>
      <p:ext uri="{BB962C8B-B14F-4D97-AF65-F5344CB8AC3E}">
        <p14:creationId xmlns:p14="http://schemas.microsoft.com/office/powerpoint/2010/main" val="1925569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284DE-EBD3-4795-8E7A-E814A60EF3B8}"/>
              </a:ext>
            </a:extLst>
          </p:cNvPr>
          <p:cNvSpPr>
            <a:spLocks noGrp="1"/>
          </p:cNvSpPr>
          <p:nvPr>
            <p:ph type="title"/>
          </p:nvPr>
        </p:nvSpPr>
        <p:spPr/>
        <p:txBody>
          <a:bodyPr/>
          <a:lstStyle/>
          <a:p>
            <a:r>
              <a:rPr lang="en-US" i="1" dirty="0">
                <a:latin typeface="Georgia" panose="02040502050405020303" pitchFamily="18" charset="0"/>
              </a:rPr>
              <a:t>NYC’S Rogue DNA Index</a:t>
            </a:r>
          </a:p>
        </p:txBody>
      </p:sp>
      <p:sp>
        <p:nvSpPr>
          <p:cNvPr id="3" name="Text Placeholder 2">
            <a:extLst>
              <a:ext uri="{FF2B5EF4-FFF2-40B4-BE49-F238E27FC236}">
                <a16:creationId xmlns:a16="http://schemas.microsoft.com/office/drawing/2014/main" id="{83C6F771-7F4C-437E-9EED-2D2C77AB8763}"/>
              </a:ext>
            </a:extLst>
          </p:cNvPr>
          <p:cNvSpPr>
            <a:spLocks noGrp="1"/>
          </p:cNvSpPr>
          <p:nvPr>
            <p:ph type="body" idx="1"/>
          </p:nvPr>
        </p:nvSpPr>
        <p:spPr>
          <a:xfrm>
            <a:off x="1024128" y="2144828"/>
            <a:ext cx="4754880" cy="822960"/>
          </a:xfrm>
        </p:spPr>
        <p:txBody>
          <a:bodyPr/>
          <a:lstStyle/>
          <a:p>
            <a:r>
              <a:rPr lang="en-US" dirty="0">
                <a:latin typeface="Georgia" panose="02040502050405020303" pitchFamily="18" charset="0"/>
              </a:rPr>
              <a:t>More People </a:t>
            </a:r>
          </a:p>
        </p:txBody>
      </p:sp>
      <p:sp>
        <p:nvSpPr>
          <p:cNvPr id="4" name="Content Placeholder 3">
            <a:extLst>
              <a:ext uri="{FF2B5EF4-FFF2-40B4-BE49-F238E27FC236}">
                <a16:creationId xmlns:a16="http://schemas.microsoft.com/office/drawing/2014/main" id="{5120641D-0B82-47FC-A2AE-E97C1ECD3770}"/>
              </a:ext>
            </a:extLst>
          </p:cNvPr>
          <p:cNvSpPr>
            <a:spLocks noGrp="1"/>
          </p:cNvSpPr>
          <p:nvPr>
            <p:ph sz="half" idx="2"/>
          </p:nvPr>
        </p:nvSpPr>
        <p:spPr/>
        <p:txBody>
          <a:bodyPr>
            <a:normAutofit fontScale="92500" lnSpcReduction="10000"/>
          </a:bodyPr>
          <a:lstStyle/>
          <a:p>
            <a:r>
              <a:rPr lang="en-US" dirty="0">
                <a:latin typeface="Georgia" panose="02040502050405020303" pitchFamily="18" charset="0"/>
              </a:rPr>
              <a:t>Anyone whose DNA is taken by the NYPD!</a:t>
            </a:r>
          </a:p>
          <a:p>
            <a:pPr lvl="1"/>
            <a:r>
              <a:rPr lang="en-US" dirty="0">
                <a:latin typeface="Georgia" panose="02040502050405020303" pitchFamily="18" charset="0"/>
              </a:rPr>
              <a:t>Children</a:t>
            </a:r>
          </a:p>
          <a:p>
            <a:pPr lvl="1"/>
            <a:r>
              <a:rPr lang="en-US" dirty="0">
                <a:latin typeface="Georgia" panose="02040502050405020303" pitchFamily="18" charset="0"/>
              </a:rPr>
              <a:t>People who are not suspects</a:t>
            </a:r>
          </a:p>
          <a:p>
            <a:pPr lvl="1"/>
            <a:r>
              <a:rPr lang="en-US" dirty="0">
                <a:latin typeface="Georgia" panose="02040502050405020303" pitchFamily="18" charset="0"/>
              </a:rPr>
              <a:t>Victims or witnesses</a:t>
            </a:r>
          </a:p>
          <a:p>
            <a:pPr lvl="1"/>
            <a:r>
              <a:rPr lang="en-US" dirty="0">
                <a:latin typeface="Georgia" panose="02040502050405020303" pitchFamily="18" charset="0"/>
              </a:rPr>
              <a:t>People who are never charged</a:t>
            </a:r>
          </a:p>
          <a:p>
            <a:pPr lvl="1"/>
            <a:r>
              <a:rPr lang="en-US" dirty="0">
                <a:latin typeface="Georgia" panose="02040502050405020303" pitchFamily="18" charset="0"/>
              </a:rPr>
              <a:t>People who are exonerated</a:t>
            </a:r>
          </a:p>
          <a:p>
            <a:pPr lvl="1"/>
            <a:endParaRPr lang="en-US" dirty="0">
              <a:latin typeface="Georgia" panose="02040502050405020303" pitchFamily="18" charset="0"/>
            </a:endParaRPr>
          </a:p>
          <a:p>
            <a:r>
              <a:rPr lang="en-US" dirty="0">
                <a:latin typeface="Georgia" panose="02040502050405020303" pitchFamily="18" charset="0"/>
              </a:rPr>
              <a:t>What about race? </a:t>
            </a:r>
            <a:r>
              <a:rPr lang="en-US" i="1" dirty="0">
                <a:latin typeface="Georgia" panose="02040502050405020303" pitchFamily="18" charset="0"/>
              </a:rPr>
              <a:t>NYPD collects this data, but, despite promises, has never shared it </a:t>
            </a:r>
            <a:endParaRPr lang="en-US" dirty="0">
              <a:latin typeface="Georgia" panose="02040502050405020303" pitchFamily="18" charset="0"/>
            </a:endParaRPr>
          </a:p>
        </p:txBody>
      </p:sp>
      <p:sp>
        <p:nvSpPr>
          <p:cNvPr id="5" name="Text Placeholder 4">
            <a:extLst>
              <a:ext uri="{FF2B5EF4-FFF2-40B4-BE49-F238E27FC236}">
                <a16:creationId xmlns:a16="http://schemas.microsoft.com/office/drawing/2014/main" id="{D7A6F683-782F-4899-9B34-35FBCB7FB9F7}"/>
              </a:ext>
            </a:extLst>
          </p:cNvPr>
          <p:cNvSpPr>
            <a:spLocks noGrp="1"/>
          </p:cNvSpPr>
          <p:nvPr>
            <p:ph type="body" sz="quarter" idx="3"/>
          </p:nvPr>
        </p:nvSpPr>
        <p:spPr>
          <a:xfrm>
            <a:off x="5990888" y="2144828"/>
            <a:ext cx="4754880" cy="822960"/>
          </a:xfrm>
        </p:spPr>
        <p:txBody>
          <a:bodyPr/>
          <a:lstStyle/>
          <a:p>
            <a:r>
              <a:rPr lang="en-US" dirty="0">
                <a:latin typeface="Georgia" panose="02040502050405020303" pitchFamily="18" charset="0"/>
              </a:rPr>
              <a:t>More Evidence </a:t>
            </a:r>
          </a:p>
        </p:txBody>
      </p:sp>
      <p:sp>
        <p:nvSpPr>
          <p:cNvPr id="6" name="Content Placeholder 5">
            <a:extLst>
              <a:ext uri="{FF2B5EF4-FFF2-40B4-BE49-F238E27FC236}">
                <a16:creationId xmlns:a16="http://schemas.microsoft.com/office/drawing/2014/main" id="{DFE7855E-2B6A-4570-9E79-AB8FE6399F5F}"/>
              </a:ext>
            </a:extLst>
          </p:cNvPr>
          <p:cNvSpPr>
            <a:spLocks noGrp="1"/>
          </p:cNvSpPr>
          <p:nvPr>
            <p:ph sz="quarter" idx="4"/>
          </p:nvPr>
        </p:nvSpPr>
        <p:spPr/>
        <p:txBody>
          <a:bodyPr>
            <a:normAutofit fontScale="92500" lnSpcReduction="10000"/>
          </a:bodyPr>
          <a:lstStyle/>
          <a:p>
            <a:r>
              <a:rPr lang="en-US" dirty="0">
                <a:latin typeface="Georgia" panose="02040502050405020303" pitchFamily="18" charset="0"/>
              </a:rPr>
              <a:t>Evidence that the FBI does not consider probative</a:t>
            </a:r>
          </a:p>
          <a:p>
            <a:pPr marL="0" indent="0">
              <a:buNone/>
            </a:pPr>
            <a:endParaRPr lang="en-US" dirty="0">
              <a:latin typeface="Georgia" panose="02040502050405020303" pitchFamily="18" charset="0"/>
            </a:endParaRPr>
          </a:p>
          <a:p>
            <a:pPr lvl="1"/>
            <a:r>
              <a:rPr lang="en-US" dirty="0">
                <a:latin typeface="Georgia" panose="02040502050405020303" pitchFamily="18" charset="0"/>
              </a:rPr>
              <a:t>Evidence from search warrants</a:t>
            </a:r>
          </a:p>
          <a:p>
            <a:pPr lvl="1"/>
            <a:r>
              <a:rPr lang="en-US" dirty="0">
                <a:latin typeface="Georgia" panose="02040502050405020303" pitchFamily="18" charset="0"/>
              </a:rPr>
              <a:t>Evidence collected directly from a person</a:t>
            </a:r>
          </a:p>
          <a:p>
            <a:pPr lvl="1"/>
            <a:r>
              <a:rPr lang="en-US" dirty="0">
                <a:latin typeface="Georgia" panose="02040502050405020303" pitchFamily="18" charset="0"/>
              </a:rPr>
              <a:t>Evidence that has fewer probative DNA markers</a:t>
            </a:r>
          </a:p>
          <a:p>
            <a:pPr lvl="1"/>
            <a:endParaRPr lang="en-US" dirty="0">
              <a:latin typeface="Georgia" panose="02040502050405020303" pitchFamily="18" charset="0"/>
            </a:endParaRPr>
          </a:p>
        </p:txBody>
      </p:sp>
      <p:pic>
        <p:nvPicPr>
          <p:cNvPr id="8" name="Graphic 7" descr="Family with two children">
            <a:extLst>
              <a:ext uri="{FF2B5EF4-FFF2-40B4-BE49-F238E27FC236}">
                <a16:creationId xmlns:a16="http://schemas.microsoft.com/office/drawing/2014/main" id="{3A2F7433-CA8D-4A8A-ABA0-87A54A816C2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52454" y="1878071"/>
            <a:ext cx="914400" cy="914400"/>
          </a:xfrm>
          <a:prstGeom prst="rect">
            <a:avLst/>
          </a:prstGeom>
        </p:spPr>
      </p:pic>
      <p:pic>
        <p:nvPicPr>
          <p:cNvPr id="10" name="Graphic 9" descr="Detective">
            <a:extLst>
              <a:ext uri="{FF2B5EF4-FFF2-40B4-BE49-F238E27FC236}">
                <a16:creationId xmlns:a16="http://schemas.microsoft.com/office/drawing/2014/main" id="{F5EE4FE2-93B8-4435-92E2-5DB0C7FDAE2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33232" y="1878071"/>
            <a:ext cx="914400" cy="914400"/>
          </a:xfrm>
          <a:prstGeom prst="rect">
            <a:avLst/>
          </a:prstGeom>
        </p:spPr>
      </p:pic>
    </p:spTree>
    <p:extLst>
      <p:ext uri="{BB962C8B-B14F-4D97-AF65-F5344CB8AC3E}">
        <p14:creationId xmlns:p14="http://schemas.microsoft.com/office/powerpoint/2010/main" val="36349981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3F95F2F898504DB49831BE56E9B1A2" ma:contentTypeVersion="8" ma:contentTypeDescription="Create a new document." ma:contentTypeScope="" ma:versionID="41276d988140997d8f430ca71ff6df27">
  <xsd:schema xmlns:xsd="http://www.w3.org/2001/XMLSchema" xmlns:xs="http://www.w3.org/2001/XMLSchema" xmlns:p="http://schemas.microsoft.com/office/2006/metadata/properties" xmlns:ns3="583fb813-e3e8-4f28-bc0c-41a036b50729" xmlns:ns4="81b087c9-c84b-492f-974a-f23e6d255d05" targetNamespace="http://schemas.microsoft.com/office/2006/metadata/properties" ma:root="true" ma:fieldsID="8619d3df289471380d1c1db0cc9e4b8f" ns3:_="" ns4:_="">
    <xsd:import namespace="583fb813-e3e8-4f28-bc0c-41a036b50729"/>
    <xsd:import namespace="81b087c9-c84b-492f-974a-f23e6d255d05"/>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3fb813-e3e8-4f28-bc0c-41a036b507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b087c9-c84b-492f-974a-f23e6d255d0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41C1DF0-051E-40D3-85C6-E9760DF215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3fb813-e3e8-4f28-bc0c-41a036b50729"/>
    <ds:schemaRef ds:uri="81b087c9-c84b-492f-974a-f23e6d255d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0522AB0-FD08-4B3F-86E7-79A37D416407}">
  <ds:schemaRefs>
    <ds:schemaRef ds:uri="http://schemas.microsoft.com/office/2006/metadata/properties"/>
    <ds:schemaRef ds:uri="81b087c9-c84b-492f-974a-f23e6d255d05"/>
    <ds:schemaRef ds:uri="http://schemas.microsoft.com/office/2006/documentManagement/types"/>
    <ds:schemaRef ds:uri="http://purl.org/dc/dcmitype/"/>
    <ds:schemaRef ds:uri="583fb813-e3e8-4f28-bc0c-41a036b50729"/>
    <ds:schemaRef ds:uri="http://schemas.microsoft.com/office/infopath/2007/PartnerControls"/>
    <ds:schemaRef ds:uri="http://purl.org/dc/terms/"/>
    <ds:schemaRef ds:uri="http://schemas.openxmlformats.org/package/2006/metadata/core-properties"/>
    <ds:schemaRef ds:uri="http://www.w3.org/XML/1998/namespace"/>
    <ds:schemaRef ds:uri="http://purl.org/dc/elements/1.1/"/>
  </ds:schemaRefs>
</ds:datastoreItem>
</file>

<file path=customXml/itemProps3.xml><?xml version="1.0" encoding="utf-8"?>
<ds:datastoreItem xmlns:ds="http://schemas.openxmlformats.org/officeDocument/2006/customXml" ds:itemID="{A18C3B49-689B-42A4-9BD9-3748E645D3C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132</TotalTime>
  <Words>1371</Words>
  <Application>Microsoft Macintosh PowerPoint</Application>
  <PresentationFormat>Widescreen</PresentationFormat>
  <Paragraphs>94</Paragraphs>
  <Slides>19</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Georgia</vt:lpstr>
      <vt:lpstr>Tw Cen MT</vt:lpstr>
      <vt:lpstr>Tw Cen MT Condensed</vt:lpstr>
      <vt:lpstr>Wingdings 3</vt:lpstr>
      <vt:lpstr>Integral</vt:lpstr>
      <vt:lpstr>END ROGE DNA</vt:lpstr>
      <vt:lpstr>PowerPoint Presentation</vt:lpstr>
      <vt:lpstr>PowerPoint Presentation</vt:lpstr>
      <vt:lpstr>RACE BASED COLLECTION AND A REJECTION OF TRANSPARENCY AROUND RACE</vt:lpstr>
      <vt:lpstr>‘PERMANENT SUSPECTS’: BIPOC People in genetic purgatory</vt:lpstr>
      <vt:lpstr>HOW NEW YORK CITY WENT ‘ROGUE’ ON DNA</vt:lpstr>
      <vt:lpstr>WHO IS IN THE NEW YORK STATE DNA IDENTIFICATION INDEX? </vt:lpstr>
      <vt:lpstr>PowerPoint Presentation</vt:lpstr>
      <vt:lpstr>NYC’S Rogue DNA Index</vt:lpstr>
      <vt:lpstr>More People and More Evidence Puts NYC Last In The Nation</vt:lpstr>
      <vt:lpstr>WHAT’S SO BAD ABOUT THIS? </vt:lpstr>
      <vt:lpstr>WHAT’S SO BAD ABOUT THIS?</vt:lpstr>
      <vt:lpstr>WHAT’S SO BAD ABOUT THIS?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 ROGUE DNA</dc:title>
  <dc:creator>Rosenblatt, Terri</dc:creator>
  <cp:lastModifiedBy>LaFalce, Martin</cp:lastModifiedBy>
  <cp:revision>2</cp:revision>
  <dcterms:created xsi:type="dcterms:W3CDTF">2021-04-20T18:23:57Z</dcterms:created>
  <dcterms:modified xsi:type="dcterms:W3CDTF">2021-04-21T11:58:20Z</dcterms:modified>
</cp:coreProperties>
</file>